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0440988" cy="7200900"/>
  <p:notesSz cx="6797675" cy="98726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00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51" autoAdjust="0"/>
    <p:restoredTop sz="96132" autoAdjust="0"/>
  </p:normalViewPr>
  <p:slideViewPr>
    <p:cSldViewPr snapToGrid="0">
      <p:cViewPr>
        <p:scale>
          <a:sx n="125" d="100"/>
          <a:sy n="125" d="100"/>
        </p:scale>
        <p:origin x="-1248" y="-66"/>
      </p:cViewPr>
      <p:guideLst>
        <p:guide orient="horz" pos="2268"/>
        <p:guide orient="horz" pos="2417"/>
        <p:guide pos="3288"/>
        <p:guide pos="31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82" y="0"/>
            <a:ext cx="2946575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39775"/>
            <a:ext cx="53689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689239"/>
            <a:ext cx="5438464" cy="444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899"/>
            <a:ext cx="2946576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82" y="9376899"/>
            <a:ext cx="2946575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EA873E-FD9E-4C20-B2BA-6351D89FEFA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1255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8562E-D142-422D-8A42-80E3300D6426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82638" y="2236788"/>
            <a:ext cx="8875712" cy="15430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66863" y="4079875"/>
            <a:ext cx="7307262" cy="1841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900"/>
            </a:lvl1pPr>
          </a:lstStyle>
          <a:p>
            <a:r>
              <a:rPr lang="de-DE" altLang="de-DE"/>
              <a:t>Ort, Strasse Nr, Betrieb, Stockwerk</a:t>
            </a:r>
          </a:p>
          <a:p>
            <a:r>
              <a:rPr lang="de-CH" altLang="de-DE" sz="1300"/>
              <a:t>Datum / Ersteller</a:t>
            </a:r>
            <a:endParaRPr lang="de-DE" altLang="de-DE" sz="13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62077-CECD-45CD-B15E-6F614021E07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9684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900"/>
            </a:lvl1pPr>
          </a:lstStyle>
          <a:p>
            <a:r>
              <a:rPr lang="de-DE" altLang="de-DE"/>
              <a:t>Ort, Strasse Nr, Betrieb, Stockwerk</a:t>
            </a:r>
          </a:p>
          <a:p>
            <a:r>
              <a:rPr lang="de-CH" altLang="de-DE" sz="1300"/>
              <a:t>Datum / Ersteller</a:t>
            </a:r>
            <a:endParaRPr lang="de-DE" altLang="de-DE" sz="13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4A536-C52F-48F4-B345-A657215170F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856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570788" y="288925"/>
            <a:ext cx="2347912" cy="61436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22288" y="288925"/>
            <a:ext cx="6896100" cy="61436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900"/>
            </a:lvl1pPr>
          </a:lstStyle>
          <a:p>
            <a:r>
              <a:rPr lang="de-DE" altLang="de-DE"/>
              <a:t>Ort, Strasse Nr, Betrieb, Stockwerk</a:t>
            </a:r>
          </a:p>
          <a:p>
            <a:r>
              <a:rPr lang="de-CH" altLang="de-DE" sz="1300"/>
              <a:t>Datum / Ersteller</a:t>
            </a:r>
            <a:endParaRPr lang="de-DE" altLang="de-DE" sz="13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26B68-6C0A-4208-97A7-84940A921BA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709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900"/>
            </a:lvl1pPr>
          </a:lstStyle>
          <a:p>
            <a:r>
              <a:rPr lang="de-DE" altLang="de-DE"/>
              <a:t>Ort, Strasse Nr, Betrieb, Stockwerk</a:t>
            </a:r>
          </a:p>
          <a:p>
            <a:r>
              <a:rPr lang="de-CH" altLang="de-DE" sz="1300"/>
              <a:t>Datum / Ersteller</a:t>
            </a:r>
            <a:endParaRPr lang="de-DE" altLang="de-DE" sz="13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B0FA1-625A-43C4-9067-D0D41B7C50D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0366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5500" y="4627563"/>
            <a:ext cx="8874125" cy="1430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25500" y="3052763"/>
            <a:ext cx="8874125" cy="15748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900"/>
            </a:lvl1pPr>
          </a:lstStyle>
          <a:p>
            <a:r>
              <a:rPr lang="de-DE" altLang="de-DE"/>
              <a:t>Ort, Strasse Nr, Betrieb, Stockwerk</a:t>
            </a:r>
          </a:p>
          <a:p>
            <a:r>
              <a:rPr lang="de-CH" altLang="de-DE" sz="1300"/>
              <a:t>Datum / Ersteller</a:t>
            </a:r>
            <a:endParaRPr lang="de-DE" altLang="de-DE" sz="130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5B0DC-EF47-4D55-BB00-F306D695D4B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3581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22288" y="1679575"/>
            <a:ext cx="4621212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95900" y="1679575"/>
            <a:ext cx="46228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900"/>
            </a:lvl1pPr>
          </a:lstStyle>
          <a:p>
            <a:r>
              <a:rPr lang="de-DE" altLang="de-DE"/>
              <a:t>Ort, Strasse Nr, Betrieb, Stockwerk</a:t>
            </a:r>
          </a:p>
          <a:p>
            <a:r>
              <a:rPr lang="de-CH" altLang="de-DE" sz="1300"/>
              <a:t>Datum / Ersteller</a:t>
            </a:r>
            <a:endParaRPr lang="de-DE" altLang="de-DE" sz="130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4FA26-5A1B-47B4-91E9-02214DACDCE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7265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2288" y="1611313"/>
            <a:ext cx="4613275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2288" y="2284413"/>
            <a:ext cx="4613275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303838" y="1611313"/>
            <a:ext cx="4614862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303838" y="2284413"/>
            <a:ext cx="4614862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900"/>
            </a:lvl1pPr>
          </a:lstStyle>
          <a:p>
            <a:r>
              <a:rPr lang="de-DE" altLang="de-DE"/>
              <a:t>Ort, Strasse Nr, Betrieb, Stockwerk</a:t>
            </a:r>
          </a:p>
          <a:p>
            <a:r>
              <a:rPr lang="de-CH" altLang="de-DE" sz="1300"/>
              <a:t>Datum / Ersteller</a:t>
            </a:r>
            <a:endParaRPr lang="de-DE" altLang="de-DE" sz="130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BD0DB-D941-4AFA-B0D0-DD38B0D1D4A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1714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900"/>
            </a:lvl1pPr>
          </a:lstStyle>
          <a:p>
            <a:r>
              <a:rPr lang="de-DE" altLang="de-DE"/>
              <a:t>Ort, Strasse Nr, Betrieb, Stockwerk</a:t>
            </a:r>
          </a:p>
          <a:p>
            <a:r>
              <a:rPr lang="de-CH" altLang="de-DE" sz="1300"/>
              <a:t>Datum / Ersteller</a:t>
            </a:r>
            <a:endParaRPr lang="de-DE" altLang="de-DE" sz="130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2CFC4-48B5-4AD1-A8EF-AEF08E9954E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2485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900"/>
            </a:lvl1pPr>
          </a:lstStyle>
          <a:p>
            <a:r>
              <a:rPr lang="de-DE" altLang="de-DE"/>
              <a:t>Ort, Strasse Nr, Betrieb, Stockwerk</a:t>
            </a:r>
          </a:p>
          <a:p>
            <a:r>
              <a:rPr lang="de-CH" altLang="de-DE" sz="1300"/>
              <a:t>Datum / Ersteller</a:t>
            </a:r>
            <a:endParaRPr lang="de-DE" altLang="de-DE" sz="13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05787-847E-40FF-9758-A143DBA2ABD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621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288" y="287338"/>
            <a:ext cx="3435350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81463" y="287338"/>
            <a:ext cx="5837237" cy="61452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22288" y="1506538"/>
            <a:ext cx="3435350" cy="4926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900"/>
            </a:lvl1pPr>
          </a:lstStyle>
          <a:p>
            <a:r>
              <a:rPr lang="de-DE" altLang="de-DE"/>
              <a:t>Ort, Strasse Nr, Betrieb, Stockwerk</a:t>
            </a:r>
          </a:p>
          <a:p>
            <a:r>
              <a:rPr lang="de-CH" altLang="de-DE" sz="1300"/>
              <a:t>Datum / Ersteller</a:t>
            </a:r>
            <a:endParaRPr lang="de-DE" altLang="de-DE" sz="130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EBFA0-6284-4ED3-8B0F-AF258C05A27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6233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6288" y="5040313"/>
            <a:ext cx="6264275" cy="595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46288" y="642938"/>
            <a:ext cx="6264275" cy="4321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46288" y="5635625"/>
            <a:ext cx="6264275" cy="844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900"/>
            </a:lvl1pPr>
          </a:lstStyle>
          <a:p>
            <a:r>
              <a:rPr lang="de-DE" altLang="de-DE"/>
              <a:t>Ort, Strasse Nr, Betrieb, Stockwerk</a:t>
            </a:r>
          </a:p>
          <a:p>
            <a:r>
              <a:rPr lang="de-CH" altLang="de-DE" sz="1300"/>
              <a:t>Datum / Ersteller</a:t>
            </a:r>
            <a:endParaRPr lang="de-DE" altLang="de-DE" sz="130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795A9-A5C5-44F3-8B74-FAC18478DCF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1894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bgv-asgs.ch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288925"/>
            <a:ext cx="93964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222" tIns="48111" rIns="96222" bIns="481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1679575"/>
            <a:ext cx="9396412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222" tIns="48111" rIns="96222" bIns="48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2288" y="6557963"/>
            <a:ext cx="24352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222" tIns="48111" rIns="96222" bIns="48111" numCol="1" anchor="t" anchorCtr="0" compatLnSpc="1">
            <a:prstTxWarp prst="textNoShape">
              <a:avLst/>
            </a:prstTxWarp>
          </a:bodyPr>
          <a:lstStyle>
            <a:lvl1pPr defTabSz="962025">
              <a:defRPr sz="1500"/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99238"/>
            <a:ext cx="10440988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222" tIns="48111" rIns="96222" bIns="48111" numCol="1" anchor="t" anchorCtr="0" compatLnSpc="1">
            <a:prstTxWarp prst="textNoShape">
              <a:avLst/>
            </a:prstTxWarp>
          </a:bodyPr>
          <a:lstStyle>
            <a:lvl1pPr algn="ctr" defTabSz="962025">
              <a:defRPr sz="1300" b="1">
                <a:solidFill>
                  <a:schemeClr val="bg1"/>
                </a:solidFill>
              </a:defRPr>
            </a:lvl1pPr>
          </a:lstStyle>
          <a:p>
            <a:r>
              <a:rPr lang="de-DE" altLang="de-DE" sz="1900"/>
              <a:t>Ort, Strasse Nr, Betrieb, Stockwerk</a:t>
            </a:r>
          </a:p>
          <a:p>
            <a:r>
              <a:rPr lang="de-CH" altLang="de-DE"/>
              <a:t>Datum / Ersteller</a:t>
            </a:r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83475" y="6557963"/>
            <a:ext cx="24352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222" tIns="48111" rIns="96222" bIns="48111" numCol="1" anchor="t" anchorCtr="0" compatLnSpc="1">
            <a:prstTxWarp prst="textNoShape">
              <a:avLst/>
            </a:prstTxWarp>
          </a:bodyPr>
          <a:lstStyle>
            <a:lvl1pPr algn="r" defTabSz="962025">
              <a:defRPr sz="1500"/>
            </a:lvl1pPr>
          </a:lstStyle>
          <a:p>
            <a:fld id="{A6B25613-A51D-4B90-9813-29DF5F58573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0440988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222" tIns="48111" rIns="96222" bIns="48111" anchor="ctr"/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marL="481013" defTabSz="962025">
              <a:defRPr>
                <a:solidFill>
                  <a:schemeClr val="tx1"/>
                </a:solidFill>
                <a:latin typeface="Arial" charset="0"/>
              </a:defRPr>
            </a:lvl2pPr>
            <a:lvl3pPr marL="962025" defTabSz="962025">
              <a:defRPr>
                <a:solidFill>
                  <a:schemeClr val="tx1"/>
                </a:solidFill>
                <a:latin typeface="Arial" charset="0"/>
              </a:defRPr>
            </a:lvl3pPr>
            <a:lvl4pPr marL="1443038" defTabSz="962025">
              <a:defRPr>
                <a:solidFill>
                  <a:schemeClr val="tx1"/>
                </a:solidFill>
                <a:latin typeface="Arial" charset="0"/>
              </a:defRPr>
            </a:lvl4pPr>
            <a:lvl5pPr marL="1924050" defTabSz="962025">
              <a:defRPr>
                <a:solidFill>
                  <a:schemeClr val="tx1"/>
                </a:solidFill>
                <a:latin typeface="Arial" charset="0"/>
              </a:defRPr>
            </a:lvl5pPr>
            <a:lvl6pPr marL="23812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84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56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28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CH" altLang="de-DE" sz="4200" b="1">
                <a:solidFill>
                  <a:schemeClr val="bg1"/>
                </a:solidFill>
              </a:rPr>
              <a:t>FLUCHT- UND RETTUNGSPLAN</a:t>
            </a:r>
            <a:endParaRPr lang="de-DE" altLang="de-DE" sz="4200" b="1">
              <a:solidFill>
                <a:schemeClr val="bg1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20650" y="736600"/>
            <a:ext cx="10217150" cy="5854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 rot="16200000">
            <a:off x="8787163" y="4991636"/>
            <a:ext cx="317747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defTabSz="962025">
              <a:defRPr>
                <a:solidFill>
                  <a:schemeClr val="tx1"/>
                </a:solidFill>
                <a:latin typeface="Arial" charset="0"/>
              </a:defRPr>
            </a:lvl2pPr>
            <a:lvl3pPr defTabSz="962025">
              <a:defRPr>
                <a:solidFill>
                  <a:schemeClr val="tx1"/>
                </a:solidFill>
                <a:latin typeface="Arial" charset="0"/>
              </a:defRPr>
            </a:lvl3pPr>
            <a:lvl4pPr defTabSz="962025">
              <a:defRPr>
                <a:solidFill>
                  <a:schemeClr val="tx1"/>
                </a:solidFill>
                <a:latin typeface="Arial" charset="0"/>
              </a:defRPr>
            </a:lvl4pPr>
            <a:lvl5pPr defTabSz="962025">
              <a:defRPr>
                <a:solidFill>
                  <a:schemeClr val="tx1"/>
                </a:solidFill>
                <a:latin typeface="Arial" charset="0"/>
              </a:defRPr>
            </a:lvl5pPr>
            <a:lvl6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600" dirty="0">
                <a:solidFill>
                  <a:schemeClr val="bg1"/>
                </a:solidFill>
              </a:rPr>
              <a:t>Fachstelle für Arbeitssicherheit und Gesundheitsschutz (</a:t>
            </a:r>
            <a:r>
              <a:rPr lang="de-CH" altLang="de-DE" sz="600" dirty="0">
                <a:solidFill>
                  <a:schemeClr val="bg1"/>
                </a:solidFill>
                <a:hlinkClick r:id="rId13"/>
              </a:rPr>
              <a:t>www.bgv-asgs.ch</a:t>
            </a:r>
            <a:r>
              <a:rPr lang="de-CH" altLang="de-DE" sz="600" dirty="0">
                <a:solidFill>
                  <a:schemeClr val="bg1"/>
                </a:solidFill>
              </a:rPr>
              <a:t>)  </a:t>
            </a:r>
            <a:r>
              <a:rPr lang="de-CH" altLang="de-DE" sz="600" dirty="0" smtClean="0">
                <a:solidFill>
                  <a:schemeClr val="bg1"/>
                </a:solidFill>
              </a:rPr>
              <a:t>20.01.2019</a:t>
            </a:r>
            <a:endParaRPr lang="de-DE" altLang="de-DE" sz="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6202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6202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2pPr>
      <a:lvl3pPr algn="ctr" defTabSz="96202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3pPr>
      <a:lvl4pPr algn="ctr" defTabSz="96202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4pPr>
      <a:lvl5pPr algn="ctr" defTabSz="96202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5pPr>
      <a:lvl6pPr marL="457200" algn="ctr" defTabSz="96202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6pPr>
      <a:lvl7pPr marL="914400" algn="ctr" defTabSz="96202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7pPr>
      <a:lvl8pPr marL="1371600" algn="ctr" defTabSz="96202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8pPr>
      <a:lvl9pPr marL="1828800" algn="ctr" defTabSz="962025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9pPr>
    </p:titleStyle>
    <p:bodyStyle>
      <a:lvl1pPr marL="360363" indent="-360363" algn="l" defTabSz="962025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1050" indent="-300038" algn="l" defTabSz="962025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203325" indent="-241300" algn="l" defTabSz="962025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84338" indent="-241300" algn="l" defTabSz="962025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65350" indent="-241300" algn="l" defTabSz="962025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22550" indent="-241300" algn="l" defTabSz="962025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79750" indent="-241300" algn="l" defTabSz="962025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36950" indent="-241300" algn="l" defTabSz="962025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94150" indent="-241300" algn="l" defTabSz="962025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4.jpeg"/><Relationship Id="rId18" Type="http://schemas.openxmlformats.org/officeDocument/2006/relationships/image" Target="../media/image10.jpeg"/><Relationship Id="rId26" Type="http://schemas.openxmlformats.org/officeDocument/2006/relationships/image" Target="../media/image25.jpeg"/><Relationship Id="rId3" Type="http://schemas.openxmlformats.org/officeDocument/2006/relationships/image" Target="../media/image18.png"/><Relationship Id="rId21" Type="http://schemas.openxmlformats.org/officeDocument/2006/relationships/image" Target="../media/image20.jpeg"/><Relationship Id="rId7" Type="http://schemas.openxmlformats.org/officeDocument/2006/relationships/image" Target="../media/image3.jpeg"/><Relationship Id="rId12" Type="http://schemas.openxmlformats.org/officeDocument/2006/relationships/image" Target="../media/image13.jpeg"/><Relationship Id="rId17" Type="http://schemas.openxmlformats.org/officeDocument/2006/relationships/image" Target="../media/image8.jpeg"/><Relationship Id="rId25" Type="http://schemas.openxmlformats.org/officeDocument/2006/relationships/image" Target="../media/image24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11" Type="http://schemas.openxmlformats.org/officeDocument/2006/relationships/image" Target="../media/image6.jpeg"/><Relationship Id="rId24" Type="http://schemas.openxmlformats.org/officeDocument/2006/relationships/image" Target="../media/image23.jpeg"/><Relationship Id="rId5" Type="http://schemas.openxmlformats.org/officeDocument/2006/relationships/image" Target="../media/image7.png"/><Relationship Id="rId15" Type="http://schemas.openxmlformats.org/officeDocument/2006/relationships/image" Target="../media/image5.jpeg"/><Relationship Id="rId23" Type="http://schemas.openxmlformats.org/officeDocument/2006/relationships/image" Target="../media/image22.jpeg"/><Relationship Id="rId10" Type="http://schemas.openxmlformats.org/officeDocument/2006/relationships/image" Target="../media/image4.jpeg"/><Relationship Id="rId19" Type="http://schemas.openxmlformats.org/officeDocument/2006/relationships/image" Target="../media/image9.jpeg"/><Relationship Id="rId4" Type="http://schemas.microsoft.com/office/2007/relationships/hdphoto" Target="../media/hdphoto1.wdp"/><Relationship Id="rId9" Type="http://schemas.openxmlformats.org/officeDocument/2006/relationships/image" Target="../media/image2.jpeg"/><Relationship Id="rId14" Type="http://schemas.openxmlformats.org/officeDocument/2006/relationships/image" Target="../media/image15.jpeg"/><Relationship Id="rId22" Type="http://schemas.openxmlformats.org/officeDocument/2006/relationships/image" Target="../media/image21.jpeg"/><Relationship Id="rId27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Ort, Strasse Nr, Betrieb, Stockwerk</a:t>
            </a:r>
          </a:p>
          <a:p>
            <a:r>
              <a:rPr lang="de-CH" altLang="de-DE" sz="1300"/>
              <a:t>Datum / Ersteller</a:t>
            </a:r>
            <a:endParaRPr lang="de-DE" altLang="de-DE" sz="1300"/>
          </a:p>
        </p:txBody>
      </p:sp>
      <p:grpSp>
        <p:nvGrpSpPr>
          <p:cNvPr id="6292" name="Group 148"/>
          <p:cNvGrpSpPr>
            <a:grpSpLocks/>
          </p:cNvGrpSpPr>
          <p:nvPr/>
        </p:nvGrpSpPr>
        <p:grpSpPr bwMode="auto">
          <a:xfrm>
            <a:off x="252413" y="792163"/>
            <a:ext cx="9864725" cy="3671887"/>
            <a:chOff x="159" y="499"/>
            <a:chExt cx="6214" cy="2313"/>
          </a:xfrm>
        </p:grpSpPr>
        <p:grpSp>
          <p:nvGrpSpPr>
            <p:cNvPr id="6152" name="Group 8"/>
            <p:cNvGrpSpPr>
              <a:grpSpLocks/>
            </p:cNvGrpSpPr>
            <p:nvPr/>
          </p:nvGrpSpPr>
          <p:grpSpPr bwMode="auto">
            <a:xfrm>
              <a:off x="159" y="499"/>
              <a:ext cx="6214" cy="2313"/>
              <a:chOff x="30" y="580"/>
              <a:chExt cx="6204" cy="2205"/>
            </a:xfrm>
          </p:grpSpPr>
          <p:pic>
            <p:nvPicPr>
              <p:cNvPr id="6153" name="Picture 9" descr="Grundriss Obergeschosse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77"/>
              <a:stretch>
                <a:fillRect/>
              </a:stretch>
            </p:blipFill>
            <p:spPr bwMode="auto">
              <a:xfrm>
                <a:off x="30" y="580"/>
                <a:ext cx="6204" cy="2205"/>
              </a:xfrm>
              <a:prstGeom prst="rect">
                <a:avLst/>
              </a:prstGeom>
              <a:solidFill>
                <a:srgbClr val="A0FA78">
                  <a:alpha val="50000"/>
                </a:srgbClr>
              </a:solidFill>
              <a:ln>
                <a:noFill/>
              </a:ln>
              <a:effectLst/>
              <a:extLst/>
            </p:spPr>
          </p:pic>
          <p:sp>
            <p:nvSpPr>
              <p:cNvPr id="6154" name="Freeform 10"/>
              <p:cNvSpPr>
                <a:spLocks/>
              </p:cNvSpPr>
              <p:nvPr/>
            </p:nvSpPr>
            <p:spPr bwMode="auto">
              <a:xfrm>
                <a:off x="30" y="847"/>
                <a:ext cx="61" cy="945"/>
              </a:xfrm>
              <a:custGeom>
                <a:avLst/>
                <a:gdLst>
                  <a:gd name="T0" fmla="*/ 2 w 61"/>
                  <a:gd name="T1" fmla="*/ 945 h 945"/>
                  <a:gd name="T2" fmla="*/ 61 w 61"/>
                  <a:gd name="T3" fmla="*/ 720 h 945"/>
                  <a:gd name="T4" fmla="*/ 15 w 61"/>
                  <a:gd name="T5" fmla="*/ 659 h 945"/>
                  <a:gd name="T6" fmla="*/ 0 w 61"/>
                  <a:gd name="T7" fmla="*/ 538 h 945"/>
                  <a:gd name="T8" fmla="*/ 15 w 61"/>
                  <a:gd name="T9" fmla="*/ 15 h 945"/>
                  <a:gd name="T10" fmla="*/ 2 w 61"/>
                  <a:gd name="T11" fmla="*/ 0 h 9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" h="945">
                    <a:moveTo>
                      <a:pt x="2" y="945"/>
                    </a:moveTo>
                    <a:cubicBezTo>
                      <a:pt x="12" y="865"/>
                      <a:pt x="38" y="796"/>
                      <a:pt x="61" y="720"/>
                    </a:cubicBezTo>
                    <a:cubicBezTo>
                      <a:pt x="52" y="689"/>
                      <a:pt x="42" y="677"/>
                      <a:pt x="15" y="659"/>
                    </a:cubicBezTo>
                    <a:cubicBezTo>
                      <a:pt x="3" y="618"/>
                      <a:pt x="15" y="582"/>
                      <a:pt x="0" y="538"/>
                    </a:cubicBezTo>
                    <a:cubicBezTo>
                      <a:pt x="20" y="360"/>
                      <a:pt x="19" y="194"/>
                      <a:pt x="15" y="15"/>
                    </a:cubicBezTo>
                    <a:cubicBezTo>
                      <a:pt x="18" y="2"/>
                      <a:pt x="2" y="0"/>
                      <a:pt x="2" y="0"/>
                    </a:cubicBez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2092" y="1784"/>
              <a:ext cx="0" cy="165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1964" y="1296"/>
              <a:ext cx="0" cy="165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5220" y="1303"/>
              <a:ext cx="0" cy="148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>
              <a:off x="5218" y="1795"/>
              <a:ext cx="0" cy="148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4904" y="1290"/>
              <a:ext cx="980" cy="667"/>
            </a:xfrm>
            <a:custGeom>
              <a:avLst/>
              <a:gdLst>
                <a:gd name="T0" fmla="*/ 0 w 884"/>
                <a:gd name="T1" fmla="*/ 4 h 528"/>
                <a:gd name="T2" fmla="*/ 740 w 884"/>
                <a:gd name="T3" fmla="*/ 0 h 528"/>
                <a:gd name="T4" fmla="*/ 740 w 884"/>
                <a:gd name="T5" fmla="*/ 14 h 528"/>
                <a:gd name="T6" fmla="*/ 770 w 884"/>
                <a:gd name="T7" fmla="*/ 16 h 528"/>
                <a:gd name="T8" fmla="*/ 772 w 884"/>
                <a:gd name="T9" fmla="*/ 114 h 528"/>
                <a:gd name="T10" fmla="*/ 740 w 884"/>
                <a:gd name="T11" fmla="*/ 120 h 528"/>
                <a:gd name="T12" fmla="*/ 746 w 884"/>
                <a:gd name="T13" fmla="*/ 404 h 528"/>
                <a:gd name="T14" fmla="*/ 880 w 884"/>
                <a:gd name="T15" fmla="*/ 410 h 528"/>
                <a:gd name="T16" fmla="*/ 884 w 884"/>
                <a:gd name="T17" fmla="*/ 512 h 528"/>
                <a:gd name="T18" fmla="*/ 2 w 884"/>
                <a:gd name="T19" fmla="*/ 528 h 528"/>
                <a:gd name="T20" fmla="*/ 0 w 884"/>
                <a:gd name="T21" fmla="*/ 4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84" h="528">
                  <a:moveTo>
                    <a:pt x="0" y="4"/>
                  </a:moveTo>
                  <a:lnTo>
                    <a:pt x="740" y="0"/>
                  </a:lnTo>
                  <a:lnTo>
                    <a:pt x="740" y="14"/>
                  </a:lnTo>
                  <a:lnTo>
                    <a:pt x="770" y="16"/>
                  </a:lnTo>
                  <a:lnTo>
                    <a:pt x="772" y="114"/>
                  </a:lnTo>
                  <a:lnTo>
                    <a:pt x="740" y="120"/>
                  </a:lnTo>
                  <a:lnTo>
                    <a:pt x="746" y="404"/>
                  </a:lnTo>
                  <a:lnTo>
                    <a:pt x="880" y="410"/>
                  </a:lnTo>
                  <a:lnTo>
                    <a:pt x="884" y="512"/>
                  </a:lnTo>
                  <a:lnTo>
                    <a:pt x="2" y="528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99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1963" y="1311"/>
              <a:ext cx="2937" cy="153"/>
            </a:xfrm>
            <a:prstGeom prst="rect">
              <a:avLst/>
            </a:prstGeom>
            <a:solidFill>
              <a:srgbClr val="00FF00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2092" y="1814"/>
              <a:ext cx="2810" cy="153"/>
            </a:xfrm>
            <a:prstGeom prst="rect">
              <a:avLst/>
            </a:prstGeom>
            <a:solidFill>
              <a:srgbClr val="00FF00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3103" y="1450"/>
              <a:ext cx="195" cy="376"/>
            </a:xfrm>
            <a:prstGeom prst="rect">
              <a:avLst/>
            </a:prstGeom>
            <a:solidFill>
              <a:srgbClr val="00FF00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6247" name="Freeform 103"/>
            <p:cNvSpPr>
              <a:spLocks/>
            </p:cNvSpPr>
            <p:nvPr/>
          </p:nvSpPr>
          <p:spPr bwMode="auto">
            <a:xfrm>
              <a:off x="629" y="1310"/>
              <a:ext cx="1459" cy="648"/>
            </a:xfrm>
            <a:custGeom>
              <a:avLst/>
              <a:gdLst>
                <a:gd name="T0" fmla="*/ 43 w 1445"/>
                <a:gd name="T1" fmla="*/ 5 h 648"/>
                <a:gd name="T2" fmla="*/ 1305 w 1445"/>
                <a:gd name="T3" fmla="*/ 0 h 648"/>
                <a:gd name="T4" fmla="*/ 1301 w 1445"/>
                <a:gd name="T5" fmla="*/ 154 h 648"/>
                <a:gd name="T6" fmla="*/ 878 w 1445"/>
                <a:gd name="T7" fmla="*/ 159 h 648"/>
                <a:gd name="T8" fmla="*/ 878 w 1445"/>
                <a:gd name="T9" fmla="*/ 509 h 648"/>
                <a:gd name="T10" fmla="*/ 1445 w 1445"/>
                <a:gd name="T11" fmla="*/ 500 h 648"/>
                <a:gd name="T12" fmla="*/ 1445 w 1445"/>
                <a:gd name="T13" fmla="*/ 648 h 648"/>
                <a:gd name="T14" fmla="*/ 9 w 1445"/>
                <a:gd name="T15" fmla="*/ 639 h 648"/>
                <a:gd name="T16" fmla="*/ 9 w 1445"/>
                <a:gd name="T17" fmla="*/ 514 h 648"/>
                <a:gd name="T18" fmla="*/ 48 w 1445"/>
                <a:gd name="T19" fmla="*/ 514 h 648"/>
                <a:gd name="T20" fmla="*/ 53 w 1445"/>
                <a:gd name="T21" fmla="*/ 144 h 648"/>
                <a:gd name="T22" fmla="*/ 5 w 1445"/>
                <a:gd name="T23" fmla="*/ 144 h 648"/>
                <a:gd name="T24" fmla="*/ 0 w 1445"/>
                <a:gd name="T25" fmla="*/ 24 h 648"/>
                <a:gd name="T26" fmla="*/ 53 w 1445"/>
                <a:gd name="T27" fmla="*/ 34 h 648"/>
                <a:gd name="T28" fmla="*/ 43 w 1445"/>
                <a:gd name="T29" fmla="*/ 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45" h="648">
                  <a:moveTo>
                    <a:pt x="43" y="5"/>
                  </a:moveTo>
                  <a:lnTo>
                    <a:pt x="1305" y="0"/>
                  </a:lnTo>
                  <a:lnTo>
                    <a:pt x="1301" y="154"/>
                  </a:lnTo>
                  <a:lnTo>
                    <a:pt x="878" y="159"/>
                  </a:lnTo>
                  <a:lnTo>
                    <a:pt x="878" y="509"/>
                  </a:lnTo>
                  <a:lnTo>
                    <a:pt x="1445" y="500"/>
                  </a:lnTo>
                  <a:lnTo>
                    <a:pt x="1445" y="648"/>
                  </a:lnTo>
                  <a:lnTo>
                    <a:pt x="9" y="639"/>
                  </a:lnTo>
                  <a:lnTo>
                    <a:pt x="9" y="514"/>
                  </a:lnTo>
                  <a:lnTo>
                    <a:pt x="48" y="514"/>
                  </a:lnTo>
                  <a:lnTo>
                    <a:pt x="53" y="144"/>
                  </a:lnTo>
                  <a:lnTo>
                    <a:pt x="5" y="144"/>
                  </a:lnTo>
                  <a:lnTo>
                    <a:pt x="0" y="24"/>
                  </a:lnTo>
                  <a:lnTo>
                    <a:pt x="53" y="34"/>
                  </a:lnTo>
                  <a:lnTo>
                    <a:pt x="43" y="5"/>
                  </a:lnTo>
                  <a:close/>
                </a:path>
              </a:pathLst>
            </a:custGeom>
            <a:solidFill>
              <a:srgbClr val="0099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6251" name="WordArt 107"/>
          <p:cNvSpPr>
            <a:spLocks noChangeArrowheads="1" noChangeShapeType="1" noTextEdit="1"/>
          </p:cNvSpPr>
          <p:nvPr/>
        </p:nvSpPr>
        <p:spPr bwMode="auto">
          <a:xfrm rot="-1184539">
            <a:off x="203994" y="2898531"/>
            <a:ext cx="9961562" cy="7048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CH" sz="8000" kern="10" dirty="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noFill/>
                <a:latin typeface="Arial"/>
                <a:cs typeface="Arial"/>
              </a:rPr>
              <a:t>BEISPIEL</a:t>
            </a:r>
          </a:p>
        </p:txBody>
      </p:sp>
      <p:pic>
        <p:nvPicPr>
          <p:cNvPr id="70" name="Picture 9" descr="G:\ASGS_2013\Fachstelle\Dokumentvorlagen\Symbole\Flucht- und Rettungsplan BGV\060_feuerloescher kle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619" y="2192926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9" descr="G:\ASGS_2013\Fachstelle\Dokumentvorlagen\Symbole\Flucht- und Rettungsplan BGV\060_feuerloescher kle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401" y="4262262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7" descr="G:\ASGS_2013\Fachstelle\Dokumentvorlagen\Symbole\Flucht- und Rettungsplan BGV\061_loeschschlauch klei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619" y="248382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11" descr="G:\ASGS_2013\Fachstelle\Dokumentvorlagen\Symbole\Flucht- und Rettungsplan BGV\057_brandmelder klei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619" y="2790619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17" descr="G:\ASGS_2013\Fachstelle\Dokumentvorlagen\Symbole\Flucht- und Rettungsplan BGV\073_automatisierter_externer_defibrillator klei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961" y="262455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7" descr="G:\ASGS_2013\Fachstelle\Dokumentvorlagen\Symbole\Flucht- und Rettungsplan BGV\061_loeschschlauch klei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014" y="4260057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11" descr="G:\ASGS_2013\Fachstelle\Dokumentvorlagen\Symbole\Flucht- und Rettungsplan BGV\057_brandmelder klei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564" y="4264613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13" descr="G:\ASGS_2013\Fachstelle\Dokumentvorlagen\Symbole\Flucht- und Rettungsplan BGV\074_erste_hilfe klei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576" y="2353881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3" descr="G:\ASGS_2013\Fachstelle\Dokumentvorlagen\Symbole\Flucht- und Rettungsplan BGV\Standortpunkt blau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356" y="2470965"/>
            <a:ext cx="255588" cy="24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19" descr="G:\ASGS_2013\Fachstelle\Dokumentvorlagen\Symbole\Flucht- und Rettungsplan BGV\084_rettungsweg_notausgang_rechts klei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2867994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19" descr="G:\ASGS_2013\Fachstelle\Dokumentvorlagen\Symbole\Flucht- und Rettungsplan BGV\084_rettungsweg_notausgang_rechts klei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207210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21" descr="G:\ASGS_2013\Fachstelle\Dokumentvorlagen\Symbole\Flucht- und Rettungsplan BGV\091_zusatzzeichen_pfeil_rechts klein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626" y="2870612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21" descr="G:\ASGS_2013\Fachstelle\Dokumentvorlagen\Symbole\Flucht- und Rettungsplan BGV\091_zusatzzeichen_pfeil_rechts klein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038" y="2073863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21" descr="G:\ASGS_2013\Fachstelle\Dokumentvorlagen\Symbole\Flucht- und Rettungsplan BGV\091_zusatzzeichen_pfeil_rechts klein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188701" y="2079243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1" descr="G:\ASGS_2013\Fachstelle\Dokumentvorlagen\Symbole\Flucht- und Rettungsplan BGV\091_zusatzzeichen_pfeil_rechts klein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79611" y="287220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20" descr="G:\ASGS_2013\Fachstelle\Dokumentvorlagen\Symbole\Flucht- und Rettungsplan BGV\083_rettungsweg_notausgang_links klein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188" y="2870406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20" descr="G:\ASGS_2013\Fachstelle\Dokumentvorlagen\Symbole\Flucht- und Rettungsplan BGV\083_rettungsweg_notausgang_links klein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389" y="2073863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" name="Text Box 70"/>
          <p:cNvSpPr txBox="1">
            <a:spLocks noChangeAspect="1" noChangeArrowheads="1"/>
          </p:cNvSpPr>
          <p:nvPr/>
        </p:nvSpPr>
        <p:spPr bwMode="auto">
          <a:xfrm>
            <a:off x="9028728" y="5581854"/>
            <a:ext cx="551793" cy="235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222" tIns="48111" rIns="96222" bIns="48111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marL="481013" defTabSz="962025">
              <a:defRPr>
                <a:solidFill>
                  <a:schemeClr val="tx1"/>
                </a:solidFill>
                <a:latin typeface="Arial" charset="0"/>
              </a:defRPr>
            </a:lvl2pPr>
            <a:lvl3pPr marL="962025" defTabSz="962025">
              <a:defRPr>
                <a:solidFill>
                  <a:schemeClr val="tx1"/>
                </a:solidFill>
                <a:latin typeface="Arial" charset="0"/>
              </a:defRPr>
            </a:lvl3pPr>
            <a:lvl4pPr marL="1443038" defTabSz="962025">
              <a:defRPr>
                <a:solidFill>
                  <a:schemeClr val="tx1"/>
                </a:solidFill>
                <a:latin typeface="Arial" charset="0"/>
              </a:defRPr>
            </a:lvl4pPr>
            <a:lvl5pPr marL="1924050" defTabSz="962025">
              <a:defRPr>
                <a:solidFill>
                  <a:schemeClr val="tx1"/>
                </a:solidFill>
                <a:latin typeface="Arial" charset="0"/>
              </a:defRPr>
            </a:lvl5pPr>
            <a:lvl6pPr marL="23812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84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56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28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900">
                <a:latin typeface="Arial Narrow" panose="020B0606020202030204" pitchFamily="34" charset="0"/>
              </a:rPr>
              <a:t>Standort</a:t>
            </a:r>
            <a:endParaRPr lang="de-DE" altLang="de-DE" sz="900">
              <a:latin typeface="Arial Narrow" panose="020B0606020202030204" pitchFamily="34" charset="0"/>
            </a:endParaRPr>
          </a:p>
        </p:txBody>
      </p:sp>
      <p:sp>
        <p:nvSpPr>
          <p:cNvPr id="127" name="Text Box 72"/>
          <p:cNvSpPr txBox="1">
            <a:spLocks noChangeAspect="1" noChangeArrowheads="1"/>
          </p:cNvSpPr>
          <p:nvPr/>
        </p:nvSpPr>
        <p:spPr bwMode="auto">
          <a:xfrm>
            <a:off x="4319244" y="5580648"/>
            <a:ext cx="750566" cy="235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222" tIns="48111" rIns="96222" bIns="48111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marL="481013" defTabSz="962025">
              <a:defRPr>
                <a:solidFill>
                  <a:schemeClr val="tx1"/>
                </a:solidFill>
                <a:latin typeface="Arial" charset="0"/>
              </a:defRPr>
            </a:lvl2pPr>
            <a:lvl3pPr marL="962025" defTabSz="962025">
              <a:defRPr>
                <a:solidFill>
                  <a:schemeClr val="tx1"/>
                </a:solidFill>
                <a:latin typeface="Arial" charset="0"/>
              </a:defRPr>
            </a:lvl3pPr>
            <a:lvl4pPr marL="1443038" defTabSz="962025">
              <a:defRPr>
                <a:solidFill>
                  <a:schemeClr val="tx1"/>
                </a:solidFill>
                <a:latin typeface="Arial" charset="0"/>
              </a:defRPr>
            </a:lvl4pPr>
            <a:lvl5pPr marL="1924050" defTabSz="962025">
              <a:defRPr>
                <a:solidFill>
                  <a:schemeClr val="tx1"/>
                </a:solidFill>
                <a:latin typeface="Arial" charset="0"/>
              </a:defRPr>
            </a:lvl5pPr>
            <a:lvl6pPr marL="23812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84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56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28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900" dirty="0">
                <a:latin typeface="Arial Narrow" panose="020B0606020202030204" pitchFamily="34" charset="0"/>
              </a:rPr>
              <a:t>Feuerlöscher</a:t>
            </a:r>
            <a:endParaRPr lang="de-DE" altLang="de-DE" sz="900" dirty="0">
              <a:latin typeface="Arial Narrow" panose="020B0606020202030204" pitchFamily="34" charset="0"/>
            </a:endParaRPr>
          </a:p>
        </p:txBody>
      </p:sp>
      <p:sp>
        <p:nvSpPr>
          <p:cNvPr id="128" name="Text Box 74"/>
          <p:cNvSpPr txBox="1">
            <a:spLocks noChangeAspect="1" noChangeArrowheads="1"/>
          </p:cNvSpPr>
          <p:nvPr/>
        </p:nvSpPr>
        <p:spPr bwMode="auto">
          <a:xfrm>
            <a:off x="4328769" y="5886829"/>
            <a:ext cx="734536" cy="235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222" tIns="48111" rIns="96222" bIns="48111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marL="481013" defTabSz="962025">
              <a:defRPr>
                <a:solidFill>
                  <a:schemeClr val="tx1"/>
                </a:solidFill>
                <a:latin typeface="Arial" charset="0"/>
              </a:defRPr>
            </a:lvl2pPr>
            <a:lvl3pPr marL="962025" defTabSz="962025">
              <a:defRPr>
                <a:solidFill>
                  <a:schemeClr val="tx1"/>
                </a:solidFill>
                <a:latin typeface="Arial" charset="0"/>
              </a:defRPr>
            </a:lvl3pPr>
            <a:lvl4pPr marL="1443038" defTabSz="962025">
              <a:defRPr>
                <a:solidFill>
                  <a:schemeClr val="tx1"/>
                </a:solidFill>
                <a:latin typeface="Arial" charset="0"/>
              </a:defRPr>
            </a:lvl4pPr>
            <a:lvl5pPr marL="1924050" defTabSz="962025">
              <a:defRPr>
                <a:solidFill>
                  <a:schemeClr val="tx1"/>
                </a:solidFill>
                <a:latin typeface="Arial" charset="0"/>
              </a:defRPr>
            </a:lvl5pPr>
            <a:lvl6pPr marL="23812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84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56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28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900" dirty="0">
                <a:latin typeface="Arial Narrow" panose="020B0606020202030204" pitchFamily="34" charset="0"/>
              </a:rPr>
              <a:t>Löschposten</a:t>
            </a:r>
            <a:endParaRPr lang="de-DE" altLang="de-DE" sz="900" dirty="0">
              <a:latin typeface="Arial Narrow" panose="020B0606020202030204" pitchFamily="34" charset="0"/>
            </a:endParaRPr>
          </a:p>
        </p:txBody>
      </p:sp>
      <p:sp>
        <p:nvSpPr>
          <p:cNvPr id="129" name="Text Box 76"/>
          <p:cNvSpPr txBox="1">
            <a:spLocks noChangeAspect="1" noChangeArrowheads="1"/>
          </p:cNvSpPr>
          <p:nvPr/>
        </p:nvSpPr>
        <p:spPr bwMode="auto">
          <a:xfrm>
            <a:off x="4309745" y="6204742"/>
            <a:ext cx="659194" cy="235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222" tIns="48111" rIns="96222" bIns="48111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marL="481013" defTabSz="962025">
              <a:defRPr>
                <a:solidFill>
                  <a:schemeClr val="tx1"/>
                </a:solidFill>
                <a:latin typeface="Arial" charset="0"/>
              </a:defRPr>
            </a:lvl2pPr>
            <a:lvl3pPr marL="962025" defTabSz="962025">
              <a:defRPr>
                <a:solidFill>
                  <a:schemeClr val="tx1"/>
                </a:solidFill>
                <a:latin typeface="Arial" charset="0"/>
              </a:defRPr>
            </a:lvl3pPr>
            <a:lvl4pPr marL="1443038" defTabSz="962025">
              <a:defRPr>
                <a:solidFill>
                  <a:schemeClr val="tx1"/>
                </a:solidFill>
                <a:latin typeface="Arial" charset="0"/>
              </a:defRPr>
            </a:lvl4pPr>
            <a:lvl5pPr marL="1924050" defTabSz="962025">
              <a:defRPr>
                <a:solidFill>
                  <a:schemeClr val="tx1"/>
                </a:solidFill>
                <a:latin typeface="Arial" charset="0"/>
              </a:defRPr>
            </a:lvl5pPr>
            <a:lvl6pPr marL="23812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84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56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28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900" dirty="0">
                <a:latin typeface="Arial Narrow" panose="020B0606020202030204" pitchFamily="34" charset="0"/>
              </a:rPr>
              <a:t>Handtaster</a:t>
            </a:r>
            <a:endParaRPr lang="de-DE" altLang="de-DE" sz="900" dirty="0">
              <a:latin typeface="Arial Narrow" panose="020B0606020202030204" pitchFamily="34" charset="0"/>
            </a:endParaRPr>
          </a:p>
        </p:txBody>
      </p:sp>
      <p:sp>
        <p:nvSpPr>
          <p:cNvPr id="130" name="Rectangle 84"/>
          <p:cNvSpPr>
            <a:spLocks noChangeAspect="1" noChangeArrowheads="1"/>
          </p:cNvSpPr>
          <p:nvPr/>
        </p:nvSpPr>
        <p:spPr bwMode="auto">
          <a:xfrm>
            <a:off x="8831879" y="5887242"/>
            <a:ext cx="234950" cy="236538"/>
          </a:xfrm>
          <a:prstGeom prst="rect">
            <a:avLst/>
          </a:prstGeom>
          <a:solidFill>
            <a:srgbClr val="A0FA78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1" name="Rectangle 85"/>
          <p:cNvSpPr>
            <a:spLocks noChangeAspect="1" noChangeArrowheads="1"/>
          </p:cNvSpPr>
          <p:nvPr/>
        </p:nvSpPr>
        <p:spPr bwMode="auto">
          <a:xfrm>
            <a:off x="8828703" y="6197804"/>
            <a:ext cx="236538" cy="234950"/>
          </a:xfrm>
          <a:prstGeom prst="rect">
            <a:avLst/>
          </a:prstGeom>
          <a:solidFill>
            <a:srgbClr val="0099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2" name="Text Box 86"/>
          <p:cNvSpPr txBox="1">
            <a:spLocks noChangeAspect="1" noChangeArrowheads="1"/>
          </p:cNvSpPr>
          <p:nvPr/>
        </p:nvSpPr>
        <p:spPr bwMode="auto">
          <a:xfrm>
            <a:off x="7805420" y="5580462"/>
            <a:ext cx="1079181" cy="235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222" tIns="48111" rIns="96222" bIns="48111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marL="481013" defTabSz="962025">
              <a:defRPr>
                <a:solidFill>
                  <a:schemeClr val="tx1"/>
                </a:solidFill>
                <a:latin typeface="Arial" charset="0"/>
              </a:defRPr>
            </a:lvl2pPr>
            <a:lvl3pPr marL="962025" defTabSz="962025">
              <a:defRPr>
                <a:solidFill>
                  <a:schemeClr val="tx1"/>
                </a:solidFill>
                <a:latin typeface="Arial" charset="0"/>
              </a:defRPr>
            </a:lvl3pPr>
            <a:lvl4pPr marL="1443038" defTabSz="962025">
              <a:defRPr>
                <a:solidFill>
                  <a:schemeClr val="tx1"/>
                </a:solidFill>
                <a:latin typeface="Arial" charset="0"/>
              </a:defRPr>
            </a:lvl4pPr>
            <a:lvl5pPr marL="1924050" defTabSz="962025">
              <a:defRPr>
                <a:solidFill>
                  <a:schemeClr val="tx1"/>
                </a:solidFill>
                <a:latin typeface="Arial" charset="0"/>
              </a:defRPr>
            </a:lvl5pPr>
            <a:lvl6pPr marL="23812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84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56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28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900" dirty="0" smtClean="0">
                <a:latin typeface="Arial Narrow" panose="020B0606020202030204" pitchFamily="34" charset="0"/>
              </a:rPr>
              <a:t>Fluchtweg / Ausgang</a:t>
            </a:r>
            <a:endParaRPr lang="de-DE" altLang="de-DE" sz="900" dirty="0">
              <a:latin typeface="Arial Narrow" panose="020B0606020202030204" pitchFamily="34" charset="0"/>
            </a:endParaRPr>
          </a:p>
        </p:txBody>
      </p:sp>
      <p:sp>
        <p:nvSpPr>
          <p:cNvPr id="133" name="Text Box 87"/>
          <p:cNvSpPr txBox="1">
            <a:spLocks noChangeAspect="1" noChangeArrowheads="1"/>
          </p:cNvSpPr>
          <p:nvPr/>
        </p:nvSpPr>
        <p:spPr bwMode="auto">
          <a:xfrm>
            <a:off x="7805420" y="5279023"/>
            <a:ext cx="790640" cy="235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222" tIns="48111" rIns="96222" bIns="48111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marL="481013" defTabSz="962025">
              <a:defRPr>
                <a:solidFill>
                  <a:schemeClr val="tx1"/>
                </a:solidFill>
                <a:latin typeface="Arial" charset="0"/>
              </a:defRPr>
            </a:lvl2pPr>
            <a:lvl3pPr marL="962025" defTabSz="962025">
              <a:defRPr>
                <a:solidFill>
                  <a:schemeClr val="tx1"/>
                </a:solidFill>
                <a:latin typeface="Arial" charset="0"/>
              </a:defRPr>
            </a:lvl3pPr>
            <a:lvl4pPr marL="1443038" defTabSz="962025">
              <a:defRPr>
                <a:solidFill>
                  <a:schemeClr val="tx1"/>
                </a:solidFill>
                <a:latin typeface="Arial" charset="0"/>
              </a:defRPr>
            </a:lvl4pPr>
            <a:lvl5pPr marL="1924050" defTabSz="962025">
              <a:defRPr>
                <a:solidFill>
                  <a:schemeClr val="tx1"/>
                </a:solidFill>
                <a:latin typeface="Arial" charset="0"/>
              </a:defRPr>
            </a:lvl5pPr>
            <a:lvl6pPr marL="23812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84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56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28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900" dirty="0">
                <a:latin typeface="Arial Narrow" panose="020B0606020202030204" pitchFamily="34" charset="0"/>
              </a:rPr>
              <a:t>Fluchtrichtung</a:t>
            </a:r>
            <a:endParaRPr lang="de-DE" altLang="de-DE" sz="900" dirty="0">
              <a:latin typeface="Arial Narrow" panose="020B0606020202030204" pitchFamily="34" charset="0"/>
            </a:endParaRPr>
          </a:p>
        </p:txBody>
      </p:sp>
      <p:sp>
        <p:nvSpPr>
          <p:cNvPr id="134" name="Text Box 88"/>
          <p:cNvSpPr txBox="1">
            <a:spLocks noChangeAspect="1" noChangeArrowheads="1"/>
          </p:cNvSpPr>
          <p:nvPr/>
        </p:nvSpPr>
        <p:spPr bwMode="auto">
          <a:xfrm>
            <a:off x="9028728" y="5891004"/>
            <a:ext cx="776214" cy="235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222" tIns="48111" rIns="96222" bIns="48111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marL="481013" defTabSz="962025">
              <a:defRPr>
                <a:solidFill>
                  <a:schemeClr val="tx1"/>
                </a:solidFill>
                <a:latin typeface="Arial" charset="0"/>
              </a:defRPr>
            </a:lvl2pPr>
            <a:lvl3pPr marL="962025" defTabSz="962025">
              <a:defRPr>
                <a:solidFill>
                  <a:schemeClr val="tx1"/>
                </a:solidFill>
                <a:latin typeface="Arial" charset="0"/>
              </a:defRPr>
            </a:lvl3pPr>
            <a:lvl4pPr marL="1443038" defTabSz="962025">
              <a:defRPr>
                <a:solidFill>
                  <a:schemeClr val="tx1"/>
                </a:solidFill>
                <a:latin typeface="Arial" charset="0"/>
              </a:defRPr>
            </a:lvl4pPr>
            <a:lvl5pPr marL="1924050" defTabSz="962025">
              <a:defRPr>
                <a:solidFill>
                  <a:schemeClr val="tx1"/>
                </a:solidFill>
                <a:latin typeface="Arial" charset="0"/>
              </a:defRPr>
            </a:lvl5pPr>
            <a:lvl6pPr marL="23812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84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56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28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900">
                <a:latin typeface="Arial Narrow" panose="020B0606020202030204" pitchFamily="34" charset="0"/>
              </a:rPr>
              <a:t>Fluchtkorridor</a:t>
            </a:r>
            <a:endParaRPr lang="de-DE" altLang="de-DE" sz="900">
              <a:latin typeface="Arial Narrow" panose="020B0606020202030204" pitchFamily="34" charset="0"/>
            </a:endParaRPr>
          </a:p>
        </p:txBody>
      </p:sp>
      <p:sp>
        <p:nvSpPr>
          <p:cNvPr id="135" name="Text Box 89"/>
          <p:cNvSpPr txBox="1">
            <a:spLocks noChangeAspect="1" noChangeArrowheads="1"/>
          </p:cNvSpPr>
          <p:nvPr/>
        </p:nvSpPr>
        <p:spPr bwMode="auto">
          <a:xfrm>
            <a:off x="9028729" y="6169817"/>
            <a:ext cx="721712" cy="235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222" tIns="48111" rIns="96222" bIns="48111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marL="481013" defTabSz="962025">
              <a:defRPr>
                <a:solidFill>
                  <a:schemeClr val="tx1"/>
                </a:solidFill>
                <a:latin typeface="Arial" charset="0"/>
              </a:defRPr>
            </a:lvl2pPr>
            <a:lvl3pPr marL="962025" defTabSz="962025">
              <a:defRPr>
                <a:solidFill>
                  <a:schemeClr val="tx1"/>
                </a:solidFill>
                <a:latin typeface="Arial" charset="0"/>
              </a:defRPr>
            </a:lvl3pPr>
            <a:lvl4pPr marL="1443038" defTabSz="962025">
              <a:defRPr>
                <a:solidFill>
                  <a:schemeClr val="tx1"/>
                </a:solidFill>
                <a:latin typeface="Arial" charset="0"/>
              </a:defRPr>
            </a:lvl4pPr>
            <a:lvl5pPr marL="1924050" defTabSz="962025">
              <a:defRPr>
                <a:solidFill>
                  <a:schemeClr val="tx1"/>
                </a:solidFill>
                <a:latin typeface="Arial" charset="0"/>
              </a:defRPr>
            </a:lvl5pPr>
            <a:lvl6pPr marL="23812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84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56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28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900">
                <a:latin typeface="Arial Narrow" panose="020B0606020202030204" pitchFamily="34" charset="0"/>
              </a:rPr>
              <a:t>Fluchttreppe</a:t>
            </a:r>
            <a:endParaRPr lang="de-DE" altLang="de-DE" sz="900">
              <a:latin typeface="Arial Narrow" panose="020B0606020202030204" pitchFamily="34" charset="0"/>
            </a:endParaRPr>
          </a:p>
        </p:txBody>
      </p:sp>
      <p:sp>
        <p:nvSpPr>
          <p:cNvPr id="136" name="Text Box 90"/>
          <p:cNvSpPr txBox="1">
            <a:spLocks noChangeAspect="1" noChangeArrowheads="1"/>
          </p:cNvSpPr>
          <p:nvPr/>
        </p:nvSpPr>
        <p:spPr bwMode="auto">
          <a:xfrm>
            <a:off x="6637020" y="5279023"/>
            <a:ext cx="630340" cy="235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222" tIns="48111" rIns="96222" bIns="48111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marL="481013" defTabSz="962025">
              <a:defRPr>
                <a:solidFill>
                  <a:schemeClr val="tx1"/>
                </a:solidFill>
                <a:latin typeface="Arial" charset="0"/>
              </a:defRPr>
            </a:lvl2pPr>
            <a:lvl3pPr marL="962025" defTabSz="962025">
              <a:defRPr>
                <a:solidFill>
                  <a:schemeClr val="tx1"/>
                </a:solidFill>
                <a:latin typeface="Arial" charset="0"/>
              </a:defRPr>
            </a:lvl3pPr>
            <a:lvl4pPr marL="1443038" defTabSz="962025">
              <a:defRPr>
                <a:solidFill>
                  <a:schemeClr val="tx1"/>
                </a:solidFill>
                <a:latin typeface="Arial" charset="0"/>
              </a:defRPr>
            </a:lvl4pPr>
            <a:lvl5pPr marL="1924050" defTabSz="962025">
              <a:defRPr>
                <a:solidFill>
                  <a:schemeClr val="tx1"/>
                </a:solidFill>
                <a:latin typeface="Arial" charset="0"/>
              </a:defRPr>
            </a:lvl5pPr>
            <a:lvl6pPr marL="23812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84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56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28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900">
                <a:latin typeface="Arial Narrow" panose="020B0606020202030204" pitchFamily="34" charset="0"/>
              </a:rPr>
              <a:t>Erste Hilfe</a:t>
            </a:r>
            <a:endParaRPr lang="de-DE" altLang="de-DE" sz="900">
              <a:latin typeface="Arial Narrow" panose="020B0606020202030204" pitchFamily="34" charset="0"/>
            </a:endParaRPr>
          </a:p>
        </p:txBody>
      </p:sp>
      <p:sp>
        <p:nvSpPr>
          <p:cNvPr id="137" name="Text Box 91"/>
          <p:cNvSpPr txBox="1">
            <a:spLocks noChangeAspect="1" noChangeArrowheads="1"/>
          </p:cNvSpPr>
          <p:nvPr/>
        </p:nvSpPr>
        <p:spPr bwMode="auto">
          <a:xfrm>
            <a:off x="5467033" y="5581854"/>
            <a:ext cx="736138" cy="235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222" tIns="48111" rIns="96222" bIns="48111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marL="481013" defTabSz="962025">
              <a:defRPr>
                <a:solidFill>
                  <a:schemeClr val="tx1"/>
                </a:solidFill>
                <a:latin typeface="Arial" charset="0"/>
              </a:defRPr>
            </a:lvl2pPr>
            <a:lvl3pPr marL="962025" defTabSz="962025">
              <a:defRPr>
                <a:solidFill>
                  <a:schemeClr val="tx1"/>
                </a:solidFill>
                <a:latin typeface="Arial" charset="0"/>
              </a:defRPr>
            </a:lvl3pPr>
            <a:lvl4pPr marL="1443038" defTabSz="962025">
              <a:defRPr>
                <a:solidFill>
                  <a:schemeClr val="tx1"/>
                </a:solidFill>
                <a:latin typeface="Arial" charset="0"/>
              </a:defRPr>
            </a:lvl4pPr>
            <a:lvl5pPr marL="1924050" defTabSz="962025">
              <a:defRPr>
                <a:solidFill>
                  <a:schemeClr val="tx1"/>
                </a:solidFill>
                <a:latin typeface="Arial" charset="0"/>
              </a:defRPr>
            </a:lvl5pPr>
            <a:lvl6pPr marL="23812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84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56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28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900">
                <a:latin typeface="Arial Narrow" panose="020B0606020202030204" pitchFamily="34" charset="0"/>
              </a:rPr>
              <a:t>Notruftelefon</a:t>
            </a:r>
            <a:endParaRPr lang="de-DE" altLang="de-DE" sz="900">
              <a:latin typeface="Arial Narrow" panose="020B0606020202030204" pitchFamily="34" charset="0"/>
            </a:endParaRPr>
          </a:p>
        </p:txBody>
      </p:sp>
      <p:sp>
        <p:nvSpPr>
          <p:cNvPr id="138" name="Text Box 92"/>
          <p:cNvSpPr txBox="1">
            <a:spLocks noChangeAspect="1" noChangeArrowheads="1"/>
          </p:cNvSpPr>
          <p:nvPr/>
        </p:nvSpPr>
        <p:spPr bwMode="auto">
          <a:xfrm>
            <a:off x="6637020" y="5584235"/>
            <a:ext cx="649576" cy="235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222" tIns="48111" rIns="96222" bIns="48111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marL="481013" defTabSz="962025">
              <a:defRPr>
                <a:solidFill>
                  <a:schemeClr val="tx1"/>
                </a:solidFill>
                <a:latin typeface="Arial" charset="0"/>
              </a:defRPr>
            </a:lvl2pPr>
            <a:lvl3pPr marL="962025" defTabSz="962025">
              <a:defRPr>
                <a:solidFill>
                  <a:schemeClr val="tx1"/>
                </a:solidFill>
                <a:latin typeface="Arial" charset="0"/>
              </a:defRPr>
            </a:lvl3pPr>
            <a:lvl4pPr marL="1443038" defTabSz="962025">
              <a:defRPr>
                <a:solidFill>
                  <a:schemeClr val="tx1"/>
                </a:solidFill>
                <a:latin typeface="Arial" charset="0"/>
              </a:defRPr>
            </a:lvl4pPr>
            <a:lvl5pPr marL="1924050" defTabSz="962025">
              <a:defRPr>
                <a:solidFill>
                  <a:schemeClr val="tx1"/>
                </a:solidFill>
                <a:latin typeface="Arial" charset="0"/>
              </a:defRPr>
            </a:lvl5pPr>
            <a:lvl6pPr marL="23812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84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56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28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900">
                <a:latin typeface="Arial Narrow" panose="020B0606020202030204" pitchFamily="34" charset="0"/>
              </a:rPr>
              <a:t>Notdusche</a:t>
            </a:r>
            <a:endParaRPr lang="de-DE" altLang="de-DE" sz="900">
              <a:latin typeface="Arial Narrow" panose="020B0606020202030204" pitchFamily="34" charset="0"/>
            </a:endParaRPr>
          </a:p>
        </p:txBody>
      </p:sp>
      <p:sp>
        <p:nvSpPr>
          <p:cNvPr id="139" name="Text Box 93"/>
          <p:cNvSpPr txBox="1">
            <a:spLocks noChangeAspect="1" noChangeArrowheads="1"/>
          </p:cNvSpPr>
          <p:nvPr/>
        </p:nvSpPr>
        <p:spPr bwMode="auto">
          <a:xfrm>
            <a:off x="6637020" y="5882273"/>
            <a:ext cx="776214" cy="235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222" tIns="48111" rIns="96222" bIns="48111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marL="481013" defTabSz="962025">
              <a:defRPr>
                <a:solidFill>
                  <a:schemeClr val="tx1"/>
                </a:solidFill>
                <a:latin typeface="Arial" charset="0"/>
              </a:defRPr>
            </a:lvl2pPr>
            <a:lvl3pPr marL="962025" defTabSz="962025">
              <a:defRPr>
                <a:solidFill>
                  <a:schemeClr val="tx1"/>
                </a:solidFill>
                <a:latin typeface="Arial" charset="0"/>
              </a:defRPr>
            </a:lvl3pPr>
            <a:lvl4pPr marL="1443038" defTabSz="962025">
              <a:defRPr>
                <a:solidFill>
                  <a:schemeClr val="tx1"/>
                </a:solidFill>
                <a:latin typeface="Arial" charset="0"/>
              </a:defRPr>
            </a:lvl4pPr>
            <a:lvl5pPr marL="1924050" defTabSz="962025">
              <a:defRPr>
                <a:solidFill>
                  <a:schemeClr val="tx1"/>
                </a:solidFill>
                <a:latin typeface="Arial" charset="0"/>
              </a:defRPr>
            </a:lvl5pPr>
            <a:lvl6pPr marL="23812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84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56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28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900" dirty="0">
                <a:latin typeface="Arial Narrow" panose="020B0606020202030204" pitchFamily="34" charset="0"/>
              </a:rPr>
              <a:t>Augendusche</a:t>
            </a:r>
            <a:endParaRPr lang="de-DE" altLang="de-DE" sz="900" dirty="0">
              <a:latin typeface="Arial Narrow" panose="020B0606020202030204" pitchFamily="34" charset="0"/>
            </a:endParaRPr>
          </a:p>
        </p:txBody>
      </p:sp>
      <p:sp>
        <p:nvSpPr>
          <p:cNvPr id="140" name="Text Box 94"/>
          <p:cNvSpPr txBox="1">
            <a:spLocks noChangeAspect="1" noChangeArrowheads="1"/>
          </p:cNvSpPr>
          <p:nvPr/>
        </p:nvSpPr>
        <p:spPr bwMode="auto">
          <a:xfrm>
            <a:off x="6637020" y="6203154"/>
            <a:ext cx="764992" cy="235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222" tIns="48111" rIns="96222" bIns="48111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marL="481013" defTabSz="962025">
              <a:defRPr>
                <a:solidFill>
                  <a:schemeClr val="tx1"/>
                </a:solidFill>
                <a:latin typeface="Arial" charset="0"/>
              </a:defRPr>
            </a:lvl2pPr>
            <a:lvl3pPr marL="962025" defTabSz="962025">
              <a:defRPr>
                <a:solidFill>
                  <a:schemeClr val="tx1"/>
                </a:solidFill>
                <a:latin typeface="Arial" charset="0"/>
              </a:defRPr>
            </a:lvl3pPr>
            <a:lvl4pPr marL="1443038" defTabSz="962025">
              <a:defRPr>
                <a:solidFill>
                  <a:schemeClr val="tx1"/>
                </a:solidFill>
                <a:latin typeface="Arial" charset="0"/>
              </a:defRPr>
            </a:lvl4pPr>
            <a:lvl5pPr marL="1924050" defTabSz="962025">
              <a:defRPr>
                <a:solidFill>
                  <a:schemeClr val="tx1"/>
                </a:solidFill>
                <a:latin typeface="Arial" charset="0"/>
              </a:defRPr>
            </a:lvl5pPr>
            <a:lvl6pPr marL="23812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84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56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28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900">
                <a:latin typeface="Arial Narrow" panose="020B0606020202030204" pitchFamily="34" charset="0"/>
              </a:rPr>
              <a:t>Krankentrage</a:t>
            </a:r>
            <a:endParaRPr lang="de-DE" altLang="de-DE" sz="900">
              <a:latin typeface="Arial Narrow" panose="020B0606020202030204" pitchFamily="34" charset="0"/>
            </a:endParaRPr>
          </a:p>
        </p:txBody>
      </p:sp>
      <p:sp>
        <p:nvSpPr>
          <p:cNvPr id="141" name="Text Box 95"/>
          <p:cNvSpPr txBox="1">
            <a:spLocks noChangeAspect="1" noChangeArrowheads="1"/>
          </p:cNvSpPr>
          <p:nvPr/>
        </p:nvSpPr>
        <p:spPr bwMode="auto">
          <a:xfrm>
            <a:off x="7805420" y="5885242"/>
            <a:ext cx="740948" cy="235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222" tIns="48111" rIns="96222" bIns="48111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marL="481013" defTabSz="962025">
              <a:defRPr>
                <a:solidFill>
                  <a:schemeClr val="tx1"/>
                </a:solidFill>
                <a:latin typeface="Arial" charset="0"/>
              </a:defRPr>
            </a:lvl2pPr>
            <a:lvl3pPr marL="962025" defTabSz="962025">
              <a:defRPr>
                <a:solidFill>
                  <a:schemeClr val="tx1"/>
                </a:solidFill>
                <a:latin typeface="Arial" charset="0"/>
              </a:defRPr>
            </a:lvl3pPr>
            <a:lvl4pPr marL="1443038" defTabSz="962025">
              <a:defRPr>
                <a:solidFill>
                  <a:schemeClr val="tx1"/>
                </a:solidFill>
                <a:latin typeface="Arial" charset="0"/>
              </a:defRPr>
            </a:lvl4pPr>
            <a:lvl5pPr marL="1924050" defTabSz="962025">
              <a:defRPr>
                <a:solidFill>
                  <a:schemeClr val="tx1"/>
                </a:solidFill>
                <a:latin typeface="Arial" charset="0"/>
              </a:defRPr>
            </a:lvl5pPr>
            <a:lvl6pPr marL="23812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84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56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28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900" dirty="0">
                <a:latin typeface="Arial Narrow" panose="020B0606020202030204" pitchFamily="34" charset="0"/>
              </a:rPr>
              <a:t>Sammelplatz</a:t>
            </a:r>
            <a:endParaRPr lang="de-DE" altLang="de-DE" sz="900" dirty="0">
              <a:latin typeface="Arial Narrow" panose="020B0606020202030204" pitchFamily="34" charset="0"/>
            </a:endParaRPr>
          </a:p>
        </p:txBody>
      </p:sp>
      <p:sp>
        <p:nvSpPr>
          <p:cNvPr id="143" name="Text Box 129"/>
          <p:cNvSpPr txBox="1">
            <a:spLocks noChangeAspect="1" noChangeArrowheads="1"/>
          </p:cNvSpPr>
          <p:nvPr/>
        </p:nvSpPr>
        <p:spPr bwMode="auto">
          <a:xfrm>
            <a:off x="5467033" y="5888623"/>
            <a:ext cx="699270" cy="235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222" tIns="48111" rIns="96222" bIns="48111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marL="481013" defTabSz="962025">
              <a:defRPr>
                <a:solidFill>
                  <a:schemeClr val="tx1"/>
                </a:solidFill>
                <a:latin typeface="Arial" charset="0"/>
              </a:defRPr>
            </a:lvl2pPr>
            <a:lvl3pPr marL="962025" defTabSz="962025">
              <a:defRPr>
                <a:solidFill>
                  <a:schemeClr val="tx1"/>
                </a:solidFill>
                <a:latin typeface="Arial" charset="0"/>
              </a:defRPr>
            </a:lvl3pPr>
            <a:lvl4pPr marL="1443038" defTabSz="962025">
              <a:defRPr>
                <a:solidFill>
                  <a:schemeClr val="tx1"/>
                </a:solidFill>
                <a:latin typeface="Arial" charset="0"/>
              </a:defRPr>
            </a:lvl4pPr>
            <a:lvl5pPr marL="1924050" defTabSz="962025">
              <a:defRPr>
                <a:solidFill>
                  <a:schemeClr val="tx1"/>
                </a:solidFill>
                <a:latin typeface="Arial" charset="0"/>
              </a:defRPr>
            </a:lvl5pPr>
            <a:lvl6pPr marL="23812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84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56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28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900" dirty="0">
                <a:latin typeface="Arial Narrow" panose="020B0606020202030204" pitchFamily="34" charset="0"/>
              </a:rPr>
              <a:t>Notfallkoffer</a:t>
            </a:r>
            <a:endParaRPr lang="de-DE" altLang="de-DE" sz="900" dirty="0">
              <a:latin typeface="Arial Narrow" panose="020B0606020202030204" pitchFamily="34" charset="0"/>
            </a:endParaRPr>
          </a:p>
        </p:txBody>
      </p:sp>
      <p:sp>
        <p:nvSpPr>
          <p:cNvPr id="144" name="Text Box 130"/>
          <p:cNvSpPr txBox="1">
            <a:spLocks noChangeAspect="1" noChangeArrowheads="1"/>
          </p:cNvSpPr>
          <p:nvPr/>
        </p:nvSpPr>
        <p:spPr bwMode="auto">
          <a:xfrm>
            <a:off x="5486876" y="6206535"/>
            <a:ext cx="704078" cy="235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222" tIns="48111" rIns="96222" bIns="48111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marL="481013" defTabSz="962025">
              <a:defRPr>
                <a:solidFill>
                  <a:schemeClr val="tx1"/>
                </a:solidFill>
                <a:latin typeface="Arial" charset="0"/>
              </a:defRPr>
            </a:lvl2pPr>
            <a:lvl3pPr marL="962025" defTabSz="962025">
              <a:defRPr>
                <a:solidFill>
                  <a:schemeClr val="tx1"/>
                </a:solidFill>
                <a:latin typeface="Arial" charset="0"/>
              </a:defRPr>
            </a:lvl3pPr>
            <a:lvl4pPr marL="1443038" defTabSz="962025">
              <a:defRPr>
                <a:solidFill>
                  <a:schemeClr val="tx1"/>
                </a:solidFill>
                <a:latin typeface="Arial" charset="0"/>
              </a:defRPr>
            </a:lvl4pPr>
            <a:lvl5pPr marL="1924050" defTabSz="962025">
              <a:defRPr>
                <a:solidFill>
                  <a:schemeClr val="tx1"/>
                </a:solidFill>
                <a:latin typeface="Arial" charset="0"/>
              </a:defRPr>
            </a:lvl5pPr>
            <a:lvl6pPr marL="23812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84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56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28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900" dirty="0">
                <a:latin typeface="Arial Narrow" panose="020B0606020202030204" pitchFamily="34" charset="0"/>
              </a:rPr>
              <a:t>Löschdecke</a:t>
            </a:r>
            <a:endParaRPr lang="de-DE" altLang="de-DE" sz="900" dirty="0">
              <a:latin typeface="Arial Narrow" panose="020B0606020202030204" pitchFamily="34" charset="0"/>
            </a:endParaRPr>
          </a:p>
        </p:txBody>
      </p:sp>
      <p:sp>
        <p:nvSpPr>
          <p:cNvPr id="145" name="Text Box 131"/>
          <p:cNvSpPr txBox="1">
            <a:spLocks noChangeAspect="1" noChangeArrowheads="1"/>
          </p:cNvSpPr>
          <p:nvPr/>
        </p:nvSpPr>
        <p:spPr bwMode="auto">
          <a:xfrm>
            <a:off x="7805420" y="6204742"/>
            <a:ext cx="673622" cy="235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222" tIns="48111" rIns="96222" bIns="48111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marL="481013" defTabSz="962025">
              <a:defRPr>
                <a:solidFill>
                  <a:schemeClr val="tx1"/>
                </a:solidFill>
                <a:latin typeface="Arial" charset="0"/>
              </a:defRPr>
            </a:lvl2pPr>
            <a:lvl3pPr marL="962025" defTabSz="962025">
              <a:defRPr>
                <a:solidFill>
                  <a:schemeClr val="tx1"/>
                </a:solidFill>
                <a:latin typeface="Arial" charset="0"/>
              </a:defRPr>
            </a:lvl3pPr>
            <a:lvl4pPr marL="1443038" defTabSz="962025">
              <a:defRPr>
                <a:solidFill>
                  <a:schemeClr val="tx1"/>
                </a:solidFill>
                <a:latin typeface="Arial" charset="0"/>
              </a:defRPr>
            </a:lvl4pPr>
            <a:lvl5pPr marL="1924050" defTabSz="962025">
              <a:defRPr>
                <a:solidFill>
                  <a:schemeClr val="tx1"/>
                </a:solidFill>
                <a:latin typeface="Arial" charset="0"/>
              </a:defRPr>
            </a:lvl5pPr>
            <a:lvl6pPr marL="23812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384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56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52850"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900">
                <a:latin typeface="Arial Narrow" panose="020B0606020202030204" pitchFamily="34" charset="0"/>
              </a:rPr>
              <a:t>Defibrillator</a:t>
            </a:r>
            <a:endParaRPr lang="de-DE" altLang="de-DE" sz="900">
              <a:latin typeface="Arial Narrow" panose="020B0606020202030204" pitchFamily="34" charset="0"/>
            </a:endParaRPr>
          </a:p>
        </p:txBody>
      </p:sp>
      <p:pic>
        <p:nvPicPr>
          <p:cNvPr id="146" name="Picture 9" descr="G:\ASGS_2013\Fachstelle\Dokumentvorlagen\Symbole\Flucht- und Rettungsplan BGV\060_feuerloescher kle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720" y="5563392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6" descr="G:\ASGS_2013\Fachstelle\Dokumentvorlagen\Symbole\Flucht- und Rettungsplan BGV\Notfallkoffer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709" y="5873747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8" descr="G:\ASGS_2013\Fachstelle\Dokumentvorlagen\Symbole\Flucht- und Rettungsplan BGV\058_brandmeldetelefon klein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709" y="5563392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14" descr="G:\ASGS_2013\Fachstelle\Dokumentvorlagen\Symbole\Flucht- und Rettungsplan BGV\072_augenspueleinrichtung klein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412" y="5871367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15" descr="G:\ASGS_2013\Fachstelle\Dokumentvorlagen\Symbole\Flucht- und Rettungsplan BGV\078_notdusche klein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556" y="5564598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" name="Picture 16" descr="G:\ASGS_2013\Fachstelle\Dokumentvorlagen\Symbole\Flucht- und Rettungsplan BGV\075_krankentrage klein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412" y="6186692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18" descr="G:\ASGS_2013\Fachstelle\Dokumentvorlagen\Symbole\Flucht- und Rettungsplan BGV\085_sammelstelle klein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014" y="5869573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19" descr="G:\ASGS_2013\Fachstelle\Dokumentvorlagen\Symbole\Flucht- und Rettungsplan BGV\084_rettungsweg_notausgang_rechts klei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983" y="5564598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21" descr="G:\ASGS_2013\Fachstelle\Dokumentvorlagen\Symbole\Flucht- und Rettungsplan BGV\091_zusatzzeichen_pfeil_rechts klein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983" y="5261767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29" descr="G:\ASGS_2013\Fachstelle\Dokumentvorlagen\Symbole\Flucht- und Rettungsplan BGV\Löschdecke neu klein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709" y="6186692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7" descr="G:\ASGS_2013\Fachstelle\Dokumentvorlagen\Symbole\Flucht- und Rettungsplan BGV\061_loeschschlauch klei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720" y="5872161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11" descr="G:\ASGS_2013\Fachstelle\Dokumentvorlagen\Symbole\Flucht- und Rettungsplan BGV\057_brandmelder klei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720" y="6189279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3" descr="G:\ASGS_2013\Fachstelle\Dokumentvorlagen\Symbole\Flucht- und Rettungsplan BGV\Standortpunkt blau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560" y="5555455"/>
            <a:ext cx="255588" cy="24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13" descr="G:\ASGS_2013\Fachstelle\Dokumentvorlagen\Symbole\Flucht- und Rettungsplan BGV\074_erste_hilfe klei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556" y="5261767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17" descr="G:\ASGS_2013\Fachstelle\Dokumentvorlagen\Symbole\Flucht- und Rettungsplan BGV\073_automatisierter_externer_defibrillator klei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014" y="6189279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1" name="Rectangle 99"/>
          <p:cNvSpPr>
            <a:spLocks noChangeArrowheads="1"/>
          </p:cNvSpPr>
          <p:nvPr/>
        </p:nvSpPr>
        <p:spPr bwMode="auto">
          <a:xfrm>
            <a:off x="4035107" y="5201442"/>
            <a:ext cx="6210300" cy="1300163"/>
          </a:xfrm>
          <a:prstGeom prst="rect">
            <a:avLst/>
          </a:prstGeom>
          <a:noFill/>
          <a:ln w="57150" cmpd="thickThin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71" name="Rechteck 70"/>
          <p:cNvSpPr/>
          <p:nvPr/>
        </p:nvSpPr>
        <p:spPr>
          <a:xfrm>
            <a:off x="7349643" y="4239007"/>
            <a:ext cx="998447" cy="303212"/>
          </a:xfrm>
          <a:prstGeom prst="rect">
            <a:avLst/>
          </a:prstGeom>
          <a:noFill/>
          <a:ln w="127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73" name="Gewinkelte Verbindung 72"/>
          <p:cNvCxnSpPr/>
          <p:nvPr/>
        </p:nvCxnSpPr>
        <p:spPr>
          <a:xfrm rot="16200000" flipH="1">
            <a:off x="7176284" y="3533275"/>
            <a:ext cx="1402354" cy="1"/>
          </a:xfrm>
          <a:prstGeom prst="bentConnector3">
            <a:avLst>
              <a:gd name="adj1" fmla="val 50000"/>
            </a:avLst>
          </a:prstGeom>
          <a:ln w="127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Ellipse 73"/>
          <p:cNvSpPr>
            <a:spLocks noChangeAspect="1"/>
          </p:cNvSpPr>
          <p:nvPr/>
        </p:nvSpPr>
        <p:spPr>
          <a:xfrm>
            <a:off x="7791583" y="2790619"/>
            <a:ext cx="70585" cy="72000"/>
          </a:xfrm>
          <a:prstGeom prst="ellipse">
            <a:avLst/>
          </a:prstGeom>
          <a:solidFill>
            <a:srgbClr val="CC0000"/>
          </a:solidFill>
          <a:ln w="127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385"/>
          <p:cNvSpPr>
            <a:spLocks noChangeArrowheads="1"/>
          </p:cNvSpPr>
          <p:nvPr/>
        </p:nvSpPr>
        <p:spPr bwMode="auto">
          <a:xfrm>
            <a:off x="0" y="7324725"/>
            <a:ext cx="10440988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rgbClr val="FF0000"/>
            </a:outerShdw>
          </a:effectLst>
        </p:spPr>
        <p:txBody>
          <a:bodyPr wrap="none" anchor="ctr"/>
          <a:lstStyle/>
          <a:p>
            <a:endParaRPr lang="de-CH"/>
          </a:p>
        </p:txBody>
      </p:sp>
      <p:sp>
        <p:nvSpPr>
          <p:cNvPr id="60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Ort, Strasse Nr, Betrieb, Stockwerk</a:t>
            </a:r>
          </a:p>
          <a:p>
            <a:r>
              <a:rPr lang="de-CH" altLang="de-DE" sz="1300"/>
              <a:t>Datum / Ersteller</a:t>
            </a:r>
            <a:endParaRPr lang="de-DE" altLang="de-DE" sz="1300"/>
          </a:p>
        </p:txBody>
      </p:sp>
      <p:sp>
        <p:nvSpPr>
          <p:cNvPr id="2430" name="Rectangle 382"/>
          <p:cNvSpPr>
            <a:spLocks noChangeArrowheads="1"/>
          </p:cNvSpPr>
          <p:nvPr/>
        </p:nvSpPr>
        <p:spPr bwMode="auto">
          <a:xfrm>
            <a:off x="10599065" y="0"/>
            <a:ext cx="6486525" cy="7200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tx1"/>
            </a:outerShdw>
          </a:effectLst>
        </p:spPr>
        <p:txBody>
          <a:bodyPr wrap="none" anchor="ctr"/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defTabSz="962025">
              <a:defRPr>
                <a:solidFill>
                  <a:schemeClr val="tx1"/>
                </a:solidFill>
                <a:latin typeface="Arial" charset="0"/>
              </a:defRPr>
            </a:lvl2pPr>
            <a:lvl3pPr defTabSz="962025">
              <a:defRPr>
                <a:solidFill>
                  <a:schemeClr val="tx1"/>
                </a:solidFill>
                <a:latin typeface="Arial" charset="0"/>
              </a:defRPr>
            </a:lvl3pPr>
            <a:lvl4pPr defTabSz="962025">
              <a:defRPr>
                <a:solidFill>
                  <a:schemeClr val="tx1"/>
                </a:solidFill>
                <a:latin typeface="Arial" charset="0"/>
              </a:defRPr>
            </a:lvl4pPr>
            <a:lvl5pPr defTabSz="962025">
              <a:defRPr>
                <a:solidFill>
                  <a:schemeClr val="tx1"/>
                </a:solidFill>
                <a:latin typeface="Arial" charset="0"/>
              </a:defRPr>
            </a:lvl5pPr>
            <a:lvl6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de-CH" altLang="de-DE"/>
          </a:p>
        </p:txBody>
      </p:sp>
      <p:grpSp>
        <p:nvGrpSpPr>
          <p:cNvPr id="14" name="Gruppieren 13"/>
          <p:cNvGrpSpPr/>
          <p:nvPr/>
        </p:nvGrpSpPr>
        <p:grpSpPr>
          <a:xfrm>
            <a:off x="10869205" y="5068680"/>
            <a:ext cx="1427824" cy="235661"/>
            <a:chOff x="10869205" y="5068680"/>
            <a:chExt cx="1427824" cy="235661"/>
          </a:xfrm>
        </p:grpSpPr>
        <p:sp>
          <p:nvSpPr>
            <p:cNvPr id="2414" name="Rectangle 366"/>
            <p:cNvSpPr>
              <a:spLocks noChangeAspect="1" noChangeArrowheads="1"/>
            </p:cNvSpPr>
            <p:nvPr/>
          </p:nvSpPr>
          <p:spPr bwMode="auto">
            <a:xfrm>
              <a:off x="10869205" y="5068680"/>
              <a:ext cx="236537" cy="234950"/>
            </a:xfrm>
            <a:prstGeom prst="rect">
              <a:avLst/>
            </a:prstGeom>
            <a:solidFill>
              <a:srgbClr val="A0FA78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418" name="Text Box 370"/>
            <p:cNvSpPr txBox="1">
              <a:spLocks noChangeAspect="1" noChangeArrowheads="1"/>
            </p:cNvSpPr>
            <p:nvPr/>
          </p:nvSpPr>
          <p:spPr bwMode="auto">
            <a:xfrm>
              <a:off x="11131286" y="5068680"/>
              <a:ext cx="1165743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 smtClean="0">
                  <a:latin typeface="Arial Narrow" panose="020B0606020202030204" pitchFamily="34" charset="0"/>
                </a:rPr>
                <a:t>Horizontaler Fluchtweg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10869205" y="5384675"/>
            <a:ext cx="1320641" cy="235661"/>
            <a:chOff x="10869205" y="5384675"/>
            <a:chExt cx="1320641" cy="235661"/>
          </a:xfrm>
        </p:grpSpPr>
        <p:sp>
          <p:nvSpPr>
            <p:cNvPr id="2415" name="Rectangle 367"/>
            <p:cNvSpPr>
              <a:spLocks noChangeAspect="1" noChangeArrowheads="1"/>
            </p:cNvSpPr>
            <p:nvPr/>
          </p:nvSpPr>
          <p:spPr bwMode="auto">
            <a:xfrm>
              <a:off x="10869205" y="5385386"/>
              <a:ext cx="234950" cy="234950"/>
            </a:xfrm>
            <a:prstGeom prst="rect">
              <a:avLst/>
            </a:prstGeom>
            <a:solidFill>
              <a:srgbClr val="0099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419" name="Text Box 371"/>
            <p:cNvSpPr txBox="1">
              <a:spLocks noChangeAspect="1" noChangeArrowheads="1"/>
            </p:cNvSpPr>
            <p:nvPr/>
          </p:nvSpPr>
          <p:spPr bwMode="auto">
            <a:xfrm>
              <a:off x="11136313" y="5384675"/>
              <a:ext cx="1053533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 smtClean="0">
                  <a:latin typeface="Arial Narrow" panose="020B0606020202030204" pitchFamily="34" charset="0"/>
                </a:rPr>
                <a:t>Vertikaler </a:t>
              </a:r>
              <a:r>
                <a:rPr lang="de-CH" altLang="de-DE" sz="900" dirty="0">
                  <a:latin typeface="Arial Narrow" panose="020B0606020202030204" pitchFamily="34" charset="0"/>
                </a:rPr>
                <a:t>Fluchtweg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2432" name="Rectangle 384"/>
          <p:cNvSpPr>
            <a:spLocks noChangeArrowheads="1"/>
          </p:cNvSpPr>
          <p:nvPr/>
        </p:nvSpPr>
        <p:spPr bwMode="auto">
          <a:xfrm>
            <a:off x="10701338" y="416511"/>
            <a:ext cx="1743386" cy="5251450"/>
          </a:xfrm>
          <a:prstGeom prst="rect">
            <a:avLst/>
          </a:prstGeom>
          <a:noFill/>
          <a:ln w="57150" cmpd="thickThin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2435" name="Text Box 387"/>
          <p:cNvSpPr txBox="1">
            <a:spLocks noChangeArrowheads="1"/>
          </p:cNvSpPr>
          <p:nvPr/>
        </p:nvSpPr>
        <p:spPr bwMode="auto">
          <a:xfrm>
            <a:off x="10613617" y="0"/>
            <a:ext cx="3725862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defTabSz="962025">
              <a:defRPr>
                <a:solidFill>
                  <a:schemeClr val="tx1"/>
                </a:solidFill>
                <a:latin typeface="Arial" charset="0"/>
              </a:defRPr>
            </a:lvl2pPr>
            <a:lvl3pPr defTabSz="962025">
              <a:defRPr>
                <a:solidFill>
                  <a:schemeClr val="tx1"/>
                </a:solidFill>
                <a:latin typeface="Arial" charset="0"/>
              </a:defRPr>
            </a:lvl3pPr>
            <a:lvl4pPr defTabSz="962025">
              <a:defRPr>
                <a:solidFill>
                  <a:schemeClr val="tx1"/>
                </a:solidFill>
                <a:latin typeface="Arial" charset="0"/>
              </a:defRPr>
            </a:lvl4pPr>
            <a:lvl5pPr defTabSz="962025">
              <a:defRPr>
                <a:solidFill>
                  <a:schemeClr val="tx1"/>
                </a:solidFill>
                <a:latin typeface="Arial" charset="0"/>
              </a:defRPr>
            </a:lvl5pPr>
            <a:lvl6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2000" b="1" dirty="0">
                <a:solidFill>
                  <a:srgbClr val="FF0000"/>
                </a:solidFill>
              </a:rPr>
              <a:t>Legende zum </a:t>
            </a:r>
            <a:r>
              <a:rPr lang="de-CH" altLang="de-DE" sz="2000" b="1" dirty="0" smtClean="0">
                <a:solidFill>
                  <a:srgbClr val="FF0000"/>
                </a:solidFill>
              </a:rPr>
              <a:t>anpassen</a:t>
            </a:r>
            <a:endParaRPr lang="de-DE" altLang="de-DE" sz="2000" b="1" dirty="0">
              <a:solidFill>
                <a:srgbClr val="FF0000"/>
              </a:solidFill>
            </a:endParaRPr>
          </a:p>
        </p:txBody>
      </p:sp>
      <p:sp>
        <p:nvSpPr>
          <p:cNvPr id="2521" name="Text Box 473"/>
          <p:cNvSpPr txBox="1">
            <a:spLocks noChangeArrowheads="1"/>
          </p:cNvSpPr>
          <p:nvPr/>
        </p:nvSpPr>
        <p:spPr bwMode="auto">
          <a:xfrm>
            <a:off x="12953722" y="596694"/>
            <a:ext cx="1039813" cy="244475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defTabSz="962025">
              <a:defRPr>
                <a:solidFill>
                  <a:schemeClr val="tx1"/>
                </a:solidFill>
                <a:latin typeface="Arial" charset="0"/>
              </a:defRPr>
            </a:lvl2pPr>
            <a:lvl3pPr defTabSz="962025">
              <a:defRPr>
                <a:solidFill>
                  <a:schemeClr val="tx1"/>
                </a:solidFill>
                <a:latin typeface="Arial" charset="0"/>
              </a:defRPr>
            </a:lvl3pPr>
            <a:lvl4pPr defTabSz="962025">
              <a:defRPr>
                <a:solidFill>
                  <a:schemeClr val="tx1"/>
                </a:solidFill>
                <a:latin typeface="Arial" charset="0"/>
              </a:defRPr>
            </a:lvl4pPr>
            <a:lvl5pPr defTabSz="962025">
              <a:defRPr>
                <a:solidFill>
                  <a:schemeClr val="tx1"/>
                </a:solidFill>
                <a:latin typeface="Arial" charset="0"/>
              </a:defRPr>
            </a:lvl5pPr>
            <a:lvl6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1000" b="1"/>
              <a:t>Gemeindesaal</a:t>
            </a:r>
            <a:endParaRPr lang="de-DE" altLang="de-DE" sz="1000" b="1"/>
          </a:p>
        </p:txBody>
      </p:sp>
      <p:sp>
        <p:nvSpPr>
          <p:cNvPr id="62" name="Text Box 431"/>
          <p:cNvSpPr txBox="1">
            <a:spLocks noChangeArrowheads="1"/>
          </p:cNvSpPr>
          <p:nvPr/>
        </p:nvSpPr>
        <p:spPr bwMode="auto">
          <a:xfrm>
            <a:off x="8859047" y="7559674"/>
            <a:ext cx="1039813" cy="244475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defTabSz="962025">
              <a:defRPr>
                <a:solidFill>
                  <a:schemeClr val="tx1"/>
                </a:solidFill>
                <a:latin typeface="Arial" charset="0"/>
              </a:defRPr>
            </a:lvl2pPr>
            <a:lvl3pPr defTabSz="962025">
              <a:defRPr>
                <a:solidFill>
                  <a:schemeClr val="tx1"/>
                </a:solidFill>
                <a:latin typeface="Arial" charset="0"/>
              </a:defRPr>
            </a:lvl3pPr>
            <a:lvl4pPr defTabSz="962025">
              <a:defRPr>
                <a:solidFill>
                  <a:schemeClr val="tx1"/>
                </a:solidFill>
                <a:latin typeface="Arial" charset="0"/>
              </a:defRPr>
            </a:lvl4pPr>
            <a:lvl5pPr defTabSz="962025">
              <a:defRPr>
                <a:solidFill>
                  <a:schemeClr val="tx1"/>
                </a:solidFill>
                <a:latin typeface="Arial" charset="0"/>
              </a:defRPr>
            </a:lvl5pPr>
            <a:lvl6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1000" b="1" dirty="0"/>
              <a:t>Gemeindesaal</a:t>
            </a:r>
            <a:endParaRPr lang="de-DE" altLang="de-DE" sz="1000" b="1" dirty="0"/>
          </a:p>
        </p:txBody>
      </p:sp>
      <p:sp>
        <p:nvSpPr>
          <p:cNvPr id="63" name="Rectangle 474"/>
          <p:cNvSpPr>
            <a:spLocks noChangeAspect="1" noChangeArrowheads="1"/>
          </p:cNvSpPr>
          <p:nvPr/>
        </p:nvSpPr>
        <p:spPr bwMode="auto">
          <a:xfrm>
            <a:off x="7606054" y="7551737"/>
            <a:ext cx="236537" cy="234950"/>
          </a:xfrm>
          <a:prstGeom prst="rect">
            <a:avLst/>
          </a:prstGeom>
          <a:solidFill>
            <a:srgbClr val="A0FA78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64" name="Rectangle 475"/>
          <p:cNvSpPr>
            <a:spLocks noChangeAspect="1" noChangeArrowheads="1"/>
          </p:cNvSpPr>
          <p:nvPr/>
        </p:nvSpPr>
        <p:spPr bwMode="auto">
          <a:xfrm>
            <a:off x="7943357" y="7554707"/>
            <a:ext cx="234950" cy="234950"/>
          </a:xfrm>
          <a:prstGeom prst="rect">
            <a:avLst/>
          </a:prstGeom>
          <a:solidFill>
            <a:srgbClr val="0099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83" name="Ellipse 82"/>
          <p:cNvSpPr>
            <a:spLocks noChangeAspect="1"/>
          </p:cNvSpPr>
          <p:nvPr/>
        </p:nvSpPr>
        <p:spPr>
          <a:xfrm>
            <a:off x="8606091" y="7633212"/>
            <a:ext cx="70585" cy="72000"/>
          </a:xfrm>
          <a:prstGeom prst="ellipse">
            <a:avLst/>
          </a:prstGeom>
          <a:solidFill>
            <a:srgbClr val="CC0000"/>
          </a:solidFill>
          <a:ln w="127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84" name="Grafik 83" descr="G:\ASGS_2013\Direktionen\BKSD\Amt für Kultur\Museumsverwaltung + KulturellesBL\Pläne\Fluchtweg-Pfeil.jp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45" b="99183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312" y="7600182"/>
            <a:ext cx="169846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G:\ASGS_2013\Fachstelle\Dokumentvorlagen\Symbole\Flucht- und Rettungsplan BGV\Standortpunkt blau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3" y="7555912"/>
            <a:ext cx="255588" cy="24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:\ASGS_2013\Fachstelle\Dokumentvorlagen\Symbole\Flucht- und Rettungsplan BGV\Notfallkoffe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69" y="7546182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G:\ASGS_2013\Fachstelle\Dokumentvorlagen\Symbole\Flucht- und Rettungsplan BGV\061_loeschschlauch klei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13" y="7546182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:\ASGS_2013\Fachstelle\Dokumentvorlagen\Symbole\Flucht- und Rettungsplan BGV\058_brandmeldetelefon klein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513" y="7549911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G:\ASGS_2013\Fachstelle\Dokumentvorlagen\Symbole\Flucht- und Rettungsplan BGV\060_feuerloescher klei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557" y="7543212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G:\ASGS_2013\Fachstelle\Dokumentvorlagen\Symbole\Flucht- und Rettungsplan BGV\057_brandmelder klein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115" y="7546182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G:\ASGS_2013\Fachstelle\Dokumentvorlagen\Symbole\Flucht- und Rettungsplan BGV\074_erste_hilfe klein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25" y="7549911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G:\ASGS_2013\Fachstelle\Dokumentvorlagen\Symbole\Flucht- und Rettungsplan BGV\072_augenspueleinrichtung klein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231" y="7549911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G:\ASGS_2013\Fachstelle\Dokumentvorlagen\Symbole\Flucht- und Rettungsplan BGV\078_notdusche klein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852" y="7549704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G:\ASGS_2013\Fachstelle\Dokumentvorlagen\Symbole\Flucht- und Rettungsplan BGV\075_krankentrage klein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388" y="7549704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G:\ASGS_2013\Fachstelle\Dokumentvorlagen\Symbole\Flucht- und Rettungsplan BGV\073_automatisierter_externer_defibrillator klein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113" y="7550943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G:\ASGS_2013\Fachstelle\Dokumentvorlagen\Symbole\Flucht- und Rettungsplan BGV\085_sammelstelle klein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413" y="7546975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G:\ASGS_2013\Fachstelle\Dokumentvorlagen\Symbole\Flucht- und Rettungsplan BGV\084_rettungsweg_notausgang_rechts klein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538" y="7546975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G:\ASGS_2013\Fachstelle\Dokumentvorlagen\Symbole\Flucht- und Rettungsplan BGV\083_rettungsweg_notausgang_links klein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7548768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G:\ASGS_2013\Fachstelle\Dokumentvorlagen\Symbole\Flucht- und Rettungsplan BGV\091_zusatzzeichen_pfeil_rechts klein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494" y="7546182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G:\ASGS_2013\Fachstelle\Dokumentvorlagen\Symbole\Flucht- und Rettungsplan BGV\093_zusatzzeichen_pfeil_rechts_unten klein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7547181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G:\ASGS_2013\Fachstelle\Dokumentvorlagen\Symbole\Flucht- und Rettungsplan BGV\094_zusatzzeichen_pfeil_unten klein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862" y="7548768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G:\ASGS_2013\Fachstelle\Dokumentvorlagen\Symbole\Flucht- und Rettungsplan BGV\088_zusatzzeichen_pfeil_links_unten klein.jp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8" y="7549911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G:\ASGS_2013\Fachstelle\Dokumentvorlagen\Symbole\Flucht- und Rettungsplan BGV\086_zusatzzeichen_pfeil_links klein.jp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943" y="7549911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G:\ASGS_2013\Fachstelle\Dokumentvorlagen\Symbole\Flucht- und Rettungsplan BGV\087_zusatzzeichen_pfeil_links_oben klein.jp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352" y="7547181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G:\ASGS_2013\Fachstelle\Dokumentvorlagen\Symbole\Flucht- und Rettungsplan BGV\090_zusatzzeichen_pfeil_oben klein.jp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241" y="7549911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G:\ASGS_2013\Fachstelle\Dokumentvorlagen\Symbole\Flucht- und Rettungsplan BGV\092_zusatzzeichen_pfeil_rechts_oben klein.jpg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091" y="7549911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pieren 1"/>
          <p:cNvGrpSpPr/>
          <p:nvPr/>
        </p:nvGrpSpPr>
        <p:grpSpPr>
          <a:xfrm>
            <a:off x="10874375" y="484774"/>
            <a:ext cx="813731" cy="250846"/>
            <a:chOff x="10874375" y="484774"/>
            <a:chExt cx="813731" cy="250846"/>
          </a:xfrm>
        </p:grpSpPr>
        <p:sp>
          <p:nvSpPr>
            <p:cNvPr id="2400" name="Text Box 352"/>
            <p:cNvSpPr txBox="1">
              <a:spLocks noChangeAspect="1" noChangeArrowheads="1"/>
            </p:cNvSpPr>
            <p:nvPr/>
          </p:nvSpPr>
          <p:spPr bwMode="auto">
            <a:xfrm>
              <a:off x="11136313" y="484774"/>
              <a:ext cx="551793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>
                  <a:latin typeface="Arial Narrow" panose="020B0606020202030204" pitchFamily="34" charset="0"/>
                </a:rPr>
                <a:t>Standort</a:t>
              </a:r>
              <a:endParaRPr lang="de-DE" altLang="de-DE" sz="900">
                <a:latin typeface="Arial Narrow" panose="020B0606020202030204" pitchFamily="34" charset="0"/>
              </a:endParaRPr>
            </a:p>
          </p:txBody>
        </p:sp>
        <p:pic>
          <p:nvPicPr>
            <p:cNvPr id="110" name="Picture 3" descr="G:\ASGS_2013\Fachstelle\Dokumentvorlagen\Symbole\Flucht- und Rettungsplan BGV\Standortpunkt blau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4375" y="486383"/>
              <a:ext cx="255588" cy="2492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" name="Gruppieren 2"/>
          <p:cNvGrpSpPr/>
          <p:nvPr/>
        </p:nvGrpSpPr>
        <p:grpSpPr>
          <a:xfrm>
            <a:off x="10876169" y="770730"/>
            <a:ext cx="954565" cy="252000"/>
            <a:chOff x="10876169" y="770730"/>
            <a:chExt cx="954565" cy="252000"/>
          </a:xfrm>
        </p:grpSpPr>
        <p:sp>
          <p:nvSpPr>
            <p:cNvPr id="2498" name="Text Box 450"/>
            <p:cNvSpPr txBox="1">
              <a:spLocks noChangeArrowheads="1"/>
            </p:cNvSpPr>
            <p:nvPr/>
          </p:nvSpPr>
          <p:spPr bwMode="auto">
            <a:xfrm>
              <a:off x="11141122" y="781314"/>
              <a:ext cx="689612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CH" altLang="de-DE" sz="900" dirty="0">
                  <a:latin typeface="Arial Narrow" panose="020B0606020202030204" pitchFamily="34" charset="0"/>
                </a:rPr>
                <a:t>Notfallkoffer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111" name="Picture 6" descr="G:\ASGS_2013\Fachstelle\Dokumentvorlagen\Symbole\Flucht- und Rettungsplan BGV\Notfallkoffer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6169" y="77073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uppieren 4"/>
          <p:cNvGrpSpPr/>
          <p:nvPr/>
        </p:nvGrpSpPr>
        <p:grpSpPr>
          <a:xfrm>
            <a:off x="10869205" y="1686717"/>
            <a:ext cx="995294" cy="252000"/>
            <a:chOff x="10869205" y="1686717"/>
            <a:chExt cx="995294" cy="252000"/>
          </a:xfrm>
        </p:grpSpPr>
        <p:sp>
          <p:nvSpPr>
            <p:cNvPr id="2404" name="Text Box 356"/>
            <p:cNvSpPr txBox="1">
              <a:spLocks noChangeAspect="1" noChangeArrowheads="1"/>
            </p:cNvSpPr>
            <p:nvPr/>
          </p:nvSpPr>
          <p:spPr bwMode="auto">
            <a:xfrm>
              <a:off x="11129963" y="1690915"/>
              <a:ext cx="734536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>
                  <a:latin typeface="Arial Narrow" panose="020B0606020202030204" pitchFamily="34" charset="0"/>
                </a:rPr>
                <a:t>Löschposten</a:t>
              </a:r>
              <a:endParaRPr lang="de-DE" altLang="de-DE" sz="900">
                <a:latin typeface="Arial Narrow" panose="020B0606020202030204" pitchFamily="34" charset="0"/>
              </a:endParaRPr>
            </a:p>
          </p:txBody>
        </p:sp>
        <p:pic>
          <p:nvPicPr>
            <p:cNvPr id="112" name="Picture 7" descr="G:\ASGS_2013\Fachstelle\Dokumentvorlagen\Symbole\Flucht- und Rettungsplan BGV\061_loeschschlauch klein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69205" y="1686717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uppieren 5"/>
          <p:cNvGrpSpPr/>
          <p:nvPr/>
        </p:nvGrpSpPr>
        <p:grpSpPr>
          <a:xfrm>
            <a:off x="10869205" y="2301080"/>
            <a:ext cx="996095" cy="252000"/>
            <a:chOff x="10869205" y="2301080"/>
            <a:chExt cx="996095" cy="252000"/>
          </a:xfrm>
        </p:grpSpPr>
        <p:sp>
          <p:nvSpPr>
            <p:cNvPr id="2421" name="Text Box 373"/>
            <p:cNvSpPr txBox="1">
              <a:spLocks noChangeAspect="1" noChangeArrowheads="1"/>
            </p:cNvSpPr>
            <p:nvPr/>
          </p:nvSpPr>
          <p:spPr bwMode="auto">
            <a:xfrm>
              <a:off x="11129162" y="2309249"/>
              <a:ext cx="736138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>
                  <a:latin typeface="Arial Narrow" panose="020B0606020202030204" pitchFamily="34" charset="0"/>
                </a:rPr>
                <a:t>Notruftelefon</a:t>
              </a:r>
              <a:endParaRPr lang="de-DE" altLang="de-DE" sz="900">
                <a:latin typeface="Arial Narrow" panose="020B0606020202030204" pitchFamily="34" charset="0"/>
              </a:endParaRPr>
            </a:p>
          </p:txBody>
        </p:sp>
        <p:pic>
          <p:nvPicPr>
            <p:cNvPr id="113" name="Picture 8" descr="G:\ASGS_2013\Fachstelle\Dokumentvorlagen\Symbole\Flucht- und Rettungsplan BGV\058_brandmeldetelefon klein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69205" y="230108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66" name="Gruppieren 2465"/>
          <p:cNvGrpSpPr/>
          <p:nvPr/>
        </p:nvGrpSpPr>
        <p:grpSpPr>
          <a:xfrm>
            <a:off x="10869205" y="1387265"/>
            <a:ext cx="1005916" cy="252000"/>
            <a:chOff x="10869205" y="1387265"/>
            <a:chExt cx="1005916" cy="252000"/>
          </a:xfrm>
        </p:grpSpPr>
        <p:sp>
          <p:nvSpPr>
            <p:cNvPr id="2402" name="Text Box 354"/>
            <p:cNvSpPr txBox="1">
              <a:spLocks noChangeAspect="1" noChangeArrowheads="1"/>
            </p:cNvSpPr>
            <p:nvPr/>
          </p:nvSpPr>
          <p:spPr bwMode="auto">
            <a:xfrm>
              <a:off x="11124555" y="1395434"/>
              <a:ext cx="750566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>
                  <a:latin typeface="Arial Narrow" panose="020B0606020202030204" pitchFamily="34" charset="0"/>
                </a:rPr>
                <a:t>Feuerlöscher</a:t>
              </a:r>
              <a:endParaRPr lang="de-DE" altLang="de-DE" sz="900">
                <a:latin typeface="Arial Narrow" panose="020B0606020202030204" pitchFamily="34" charset="0"/>
              </a:endParaRPr>
            </a:p>
          </p:txBody>
        </p:sp>
        <p:pic>
          <p:nvPicPr>
            <p:cNvPr id="114" name="Picture 9" descr="G:\ASGS_2013\Fachstelle\Dokumentvorlagen\Symbole\Flucht- und Rettungsplan BGV\060_feuerloescher klein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69205" y="1387265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67" name="Gruppieren 2466"/>
          <p:cNvGrpSpPr/>
          <p:nvPr/>
        </p:nvGrpSpPr>
        <p:grpSpPr>
          <a:xfrm>
            <a:off x="10869205" y="1993105"/>
            <a:ext cx="918830" cy="252000"/>
            <a:chOff x="10869205" y="1993105"/>
            <a:chExt cx="918830" cy="252000"/>
          </a:xfrm>
        </p:grpSpPr>
        <p:sp>
          <p:nvSpPr>
            <p:cNvPr id="2406" name="Text Box 358"/>
            <p:cNvSpPr txBox="1">
              <a:spLocks noChangeAspect="1" noChangeArrowheads="1"/>
            </p:cNvSpPr>
            <p:nvPr/>
          </p:nvSpPr>
          <p:spPr bwMode="auto">
            <a:xfrm>
              <a:off x="11128841" y="2001274"/>
              <a:ext cx="659194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>
                  <a:latin typeface="Arial Narrow" panose="020B0606020202030204" pitchFamily="34" charset="0"/>
                </a:rPr>
                <a:t>Handtaster</a:t>
              </a:r>
              <a:endParaRPr lang="de-DE" altLang="de-DE" sz="900">
                <a:latin typeface="Arial Narrow" panose="020B0606020202030204" pitchFamily="34" charset="0"/>
              </a:endParaRPr>
            </a:p>
          </p:txBody>
        </p:sp>
        <p:pic>
          <p:nvPicPr>
            <p:cNvPr id="115" name="Picture 11" descr="G:\ASGS_2013\Fachstelle\Dokumentvorlagen\Symbole\Flucht- und Rettungsplan BGV\057_brandmelder klein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69205" y="1993105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uppieren 6"/>
          <p:cNvGrpSpPr/>
          <p:nvPr/>
        </p:nvGrpSpPr>
        <p:grpSpPr>
          <a:xfrm>
            <a:off x="10869205" y="2607467"/>
            <a:ext cx="897448" cy="252000"/>
            <a:chOff x="10869205" y="2607467"/>
            <a:chExt cx="897448" cy="252000"/>
          </a:xfrm>
        </p:grpSpPr>
        <p:sp>
          <p:nvSpPr>
            <p:cNvPr id="2420" name="Text Box 372"/>
            <p:cNvSpPr txBox="1">
              <a:spLocks noChangeAspect="1" noChangeArrowheads="1"/>
            </p:cNvSpPr>
            <p:nvPr/>
          </p:nvSpPr>
          <p:spPr bwMode="auto">
            <a:xfrm>
              <a:off x="11136313" y="2615636"/>
              <a:ext cx="630340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Erste Hilfe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117" name="Picture 13" descr="G:\ASGS_2013\Fachstelle\Dokumentvorlagen\Symbole\Flucht- und Rettungsplan BGV\074_erste_hilfe klein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69205" y="2607467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68" name="Gruppieren 2467"/>
          <p:cNvGrpSpPr/>
          <p:nvPr/>
        </p:nvGrpSpPr>
        <p:grpSpPr>
          <a:xfrm>
            <a:off x="10869205" y="3221830"/>
            <a:ext cx="1036171" cy="252000"/>
            <a:chOff x="10869205" y="3221830"/>
            <a:chExt cx="1036171" cy="252000"/>
          </a:xfrm>
        </p:grpSpPr>
        <p:sp>
          <p:nvSpPr>
            <p:cNvPr id="2423" name="Text Box 375"/>
            <p:cNvSpPr txBox="1">
              <a:spLocks noChangeAspect="1" noChangeArrowheads="1"/>
            </p:cNvSpPr>
            <p:nvPr/>
          </p:nvSpPr>
          <p:spPr bwMode="auto">
            <a:xfrm>
              <a:off x="11129162" y="3229560"/>
              <a:ext cx="776214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>
                  <a:latin typeface="Arial Narrow" panose="020B0606020202030204" pitchFamily="34" charset="0"/>
                </a:rPr>
                <a:t>Augendusche</a:t>
              </a:r>
              <a:endParaRPr lang="de-DE" altLang="de-DE" sz="900">
                <a:latin typeface="Arial Narrow" panose="020B0606020202030204" pitchFamily="34" charset="0"/>
              </a:endParaRPr>
            </a:p>
          </p:txBody>
        </p:sp>
        <p:pic>
          <p:nvPicPr>
            <p:cNvPr id="118" name="Picture 14" descr="G:\ASGS_2013\Fachstelle\Dokumentvorlagen\Symbole\Flucht- und Rettungsplan BGV\072_augenspueleinrichtung klein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69205" y="322183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uppieren 7"/>
          <p:cNvGrpSpPr/>
          <p:nvPr/>
        </p:nvGrpSpPr>
        <p:grpSpPr>
          <a:xfrm>
            <a:off x="10869205" y="2916236"/>
            <a:ext cx="909533" cy="252000"/>
            <a:chOff x="10869205" y="2916236"/>
            <a:chExt cx="909533" cy="252000"/>
          </a:xfrm>
        </p:grpSpPr>
        <p:sp>
          <p:nvSpPr>
            <p:cNvPr id="2422" name="Text Box 374"/>
            <p:cNvSpPr txBox="1">
              <a:spLocks noChangeAspect="1" noChangeArrowheads="1"/>
            </p:cNvSpPr>
            <p:nvPr/>
          </p:nvSpPr>
          <p:spPr bwMode="auto">
            <a:xfrm>
              <a:off x="11129162" y="2924405"/>
              <a:ext cx="649576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>
                  <a:latin typeface="Arial Narrow" panose="020B0606020202030204" pitchFamily="34" charset="0"/>
                </a:rPr>
                <a:t>Notdusche</a:t>
              </a:r>
              <a:endParaRPr lang="de-DE" altLang="de-DE" sz="900">
                <a:latin typeface="Arial Narrow" panose="020B0606020202030204" pitchFamily="34" charset="0"/>
              </a:endParaRPr>
            </a:p>
          </p:txBody>
        </p:sp>
        <p:pic>
          <p:nvPicPr>
            <p:cNvPr id="119" name="Picture 15" descr="G:\ASGS_2013\Fachstelle\Dokumentvorlagen\Symbole\Flucht- und Rettungsplan BGV\078_notdusche klein.jp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69205" y="2916236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uppieren 8"/>
          <p:cNvGrpSpPr/>
          <p:nvPr/>
        </p:nvGrpSpPr>
        <p:grpSpPr>
          <a:xfrm>
            <a:off x="10869205" y="3528217"/>
            <a:ext cx="1030560" cy="252000"/>
            <a:chOff x="10869205" y="3528217"/>
            <a:chExt cx="1030560" cy="252000"/>
          </a:xfrm>
        </p:grpSpPr>
        <p:sp>
          <p:nvSpPr>
            <p:cNvPr id="2424" name="Text Box 376"/>
            <p:cNvSpPr txBox="1">
              <a:spLocks noChangeAspect="1" noChangeArrowheads="1"/>
            </p:cNvSpPr>
            <p:nvPr/>
          </p:nvSpPr>
          <p:spPr bwMode="auto">
            <a:xfrm>
              <a:off x="11134773" y="3536386"/>
              <a:ext cx="764992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>
                  <a:latin typeface="Arial Narrow" panose="020B0606020202030204" pitchFamily="34" charset="0"/>
                </a:rPr>
                <a:t>Krankentrage</a:t>
              </a:r>
              <a:endParaRPr lang="de-DE" altLang="de-DE" sz="900">
                <a:latin typeface="Arial Narrow" panose="020B0606020202030204" pitchFamily="34" charset="0"/>
              </a:endParaRPr>
            </a:p>
          </p:txBody>
        </p:sp>
        <p:pic>
          <p:nvPicPr>
            <p:cNvPr id="120" name="Picture 16" descr="G:\ASGS_2013\Fachstelle\Dokumentvorlagen\Symbole\Flucht- und Rettungsplan BGV\075_krankentrage klein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69205" y="3528217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uppieren 12"/>
          <p:cNvGrpSpPr/>
          <p:nvPr/>
        </p:nvGrpSpPr>
        <p:grpSpPr>
          <a:xfrm>
            <a:off x="10869205" y="4755355"/>
            <a:ext cx="928932" cy="252000"/>
            <a:chOff x="10869205" y="4755355"/>
            <a:chExt cx="928932" cy="252000"/>
          </a:xfrm>
        </p:grpSpPr>
        <p:sp>
          <p:nvSpPr>
            <p:cNvPr id="2492" name="Text Box 444"/>
            <p:cNvSpPr txBox="1">
              <a:spLocks noChangeArrowheads="1"/>
            </p:cNvSpPr>
            <p:nvPr/>
          </p:nvSpPr>
          <p:spPr bwMode="auto">
            <a:xfrm>
              <a:off x="11134173" y="4765939"/>
              <a:ext cx="663964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CH" altLang="de-DE" sz="900" dirty="0">
                  <a:latin typeface="Arial Narrow" panose="020B0606020202030204" pitchFamily="34" charset="0"/>
                </a:rPr>
                <a:t>Defibrillator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121" name="Picture 17" descr="G:\ASGS_2013\Fachstelle\Dokumentvorlagen\Symbole\Flucht- und Rettungsplan BGV\073_automatisierter_externer_defibrillator klein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69205" y="4755355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uppieren 11"/>
          <p:cNvGrpSpPr/>
          <p:nvPr/>
        </p:nvGrpSpPr>
        <p:grpSpPr>
          <a:xfrm>
            <a:off x="10874375" y="4448967"/>
            <a:ext cx="1000746" cy="252000"/>
            <a:chOff x="10874375" y="4448967"/>
            <a:chExt cx="1000746" cy="252000"/>
          </a:xfrm>
        </p:grpSpPr>
        <p:sp>
          <p:nvSpPr>
            <p:cNvPr id="2425" name="Text Box 377"/>
            <p:cNvSpPr txBox="1">
              <a:spLocks noChangeAspect="1" noChangeArrowheads="1"/>
            </p:cNvSpPr>
            <p:nvPr/>
          </p:nvSpPr>
          <p:spPr bwMode="auto">
            <a:xfrm>
              <a:off x="11134173" y="4457136"/>
              <a:ext cx="740948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Sammelplatz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122" name="Picture 18" descr="G:\ASGS_2013\Fachstelle\Dokumentvorlagen\Symbole\Flucht- und Rettungsplan BGV\085_sammelstelle klein.jpg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4375" y="4448967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Gruppieren 10"/>
          <p:cNvGrpSpPr/>
          <p:nvPr/>
        </p:nvGrpSpPr>
        <p:grpSpPr>
          <a:xfrm>
            <a:off x="10872555" y="4142580"/>
            <a:ext cx="1336589" cy="252000"/>
            <a:chOff x="10872555" y="4142580"/>
            <a:chExt cx="1336589" cy="252000"/>
          </a:xfrm>
        </p:grpSpPr>
        <p:sp>
          <p:nvSpPr>
            <p:cNvPr id="2416" name="Text Box 368"/>
            <p:cNvSpPr txBox="1">
              <a:spLocks noChangeAspect="1" noChangeArrowheads="1"/>
            </p:cNvSpPr>
            <p:nvPr/>
          </p:nvSpPr>
          <p:spPr bwMode="auto">
            <a:xfrm>
              <a:off x="11129963" y="4150749"/>
              <a:ext cx="1079181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 smtClean="0">
                  <a:latin typeface="Arial Narrow" panose="020B0606020202030204" pitchFamily="34" charset="0"/>
                </a:rPr>
                <a:t>Fluchtweg / </a:t>
              </a:r>
              <a:r>
                <a:rPr lang="de-CH" altLang="de-DE" sz="900" dirty="0">
                  <a:latin typeface="Arial Narrow" panose="020B0606020202030204" pitchFamily="34" charset="0"/>
                </a:rPr>
                <a:t>A</a:t>
              </a:r>
              <a:r>
                <a:rPr lang="de-CH" altLang="de-DE" sz="900" dirty="0" smtClean="0">
                  <a:latin typeface="Arial Narrow" panose="020B0606020202030204" pitchFamily="34" charset="0"/>
                </a:rPr>
                <a:t>usgang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123" name="Picture 19" descr="G:\ASGS_2013\Fachstelle\Dokumentvorlagen\Symbole\Flucht- und Rettungsplan BGV\084_rettungsweg_notausgang_rechts klein.jpg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2555" y="414258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uppieren 9"/>
          <p:cNvGrpSpPr/>
          <p:nvPr/>
        </p:nvGrpSpPr>
        <p:grpSpPr>
          <a:xfrm>
            <a:off x="10869205" y="3836192"/>
            <a:ext cx="1057748" cy="252000"/>
            <a:chOff x="10869205" y="3836192"/>
            <a:chExt cx="1057748" cy="252000"/>
          </a:xfrm>
        </p:grpSpPr>
        <p:sp>
          <p:nvSpPr>
            <p:cNvPr id="2417" name="Text Box 369"/>
            <p:cNvSpPr txBox="1">
              <a:spLocks noChangeAspect="1" noChangeArrowheads="1"/>
            </p:cNvSpPr>
            <p:nvPr/>
          </p:nvSpPr>
          <p:spPr bwMode="auto">
            <a:xfrm>
              <a:off x="11136313" y="3844361"/>
              <a:ext cx="790640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Fluchtrichtung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125" name="Picture 21" descr="G:\ASGS_2013\Fachstelle\Dokumentvorlagen\Symbole\Flucht- und Rettungsplan BGV\091_zusatzzeichen_pfeil_rechts klein.jpg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69205" y="3836192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uppieren 3"/>
          <p:cNvGrpSpPr/>
          <p:nvPr/>
        </p:nvGrpSpPr>
        <p:grpSpPr>
          <a:xfrm>
            <a:off x="10873555" y="1073942"/>
            <a:ext cx="957179" cy="252000"/>
            <a:chOff x="10873555" y="1073942"/>
            <a:chExt cx="957179" cy="252000"/>
          </a:xfrm>
        </p:grpSpPr>
        <p:sp>
          <p:nvSpPr>
            <p:cNvPr id="2481" name="Text Box 433"/>
            <p:cNvSpPr txBox="1">
              <a:spLocks noChangeArrowheads="1"/>
            </p:cNvSpPr>
            <p:nvPr/>
          </p:nvSpPr>
          <p:spPr bwMode="auto">
            <a:xfrm>
              <a:off x="11136313" y="1092786"/>
              <a:ext cx="694421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CH" altLang="de-DE" sz="900" dirty="0">
                  <a:latin typeface="Arial Narrow" panose="020B0606020202030204" pitchFamily="34" charset="0"/>
                </a:rPr>
                <a:t>Löschdecke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1053" name="Picture 29" descr="G:\ASGS_2013\Fachstelle\Dokumentvorlagen\Symbole\Flucht- und Rettungsplan BGV\Löschdecke neu klein.png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3555" y="1073942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7" name="Picture 29" descr="G:\ASGS_2013\Fachstelle\Dokumentvorlagen\Symbole\Flucht- und Rettungsplan BGV\Löschdecke neu klein.pn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811" y="7550943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69" name="Gruppieren 2468"/>
          <p:cNvGrpSpPr/>
          <p:nvPr/>
        </p:nvGrpSpPr>
        <p:grpSpPr>
          <a:xfrm>
            <a:off x="10771600" y="6191250"/>
            <a:ext cx="958090" cy="252917"/>
            <a:chOff x="10771600" y="6191250"/>
            <a:chExt cx="958090" cy="252917"/>
          </a:xfrm>
        </p:grpSpPr>
        <p:sp>
          <p:nvSpPr>
            <p:cNvPr id="72" name="Text Box 72"/>
            <p:cNvSpPr txBox="1">
              <a:spLocks noChangeAspect="1" noChangeArrowheads="1"/>
            </p:cNvSpPr>
            <p:nvPr/>
          </p:nvSpPr>
          <p:spPr bwMode="auto">
            <a:xfrm>
              <a:off x="10979124" y="6208506"/>
              <a:ext cx="750566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Feuerlöscher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93" name="Picture 9" descr="G:\ASGS_2013\Fachstelle\Dokumentvorlagen\Symbole\Flucht- und Rettungsplan BGV\060_feuerloescher klein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600" y="619125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uppieren 19"/>
          <p:cNvGrpSpPr/>
          <p:nvPr/>
        </p:nvGrpSpPr>
        <p:grpSpPr>
          <a:xfrm>
            <a:off x="11940589" y="6501605"/>
            <a:ext cx="885594" cy="252000"/>
            <a:chOff x="11940589" y="6501605"/>
            <a:chExt cx="885594" cy="252000"/>
          </a:xfrm>
        </p:grpSpPr>
        <p:sp>
          <p:nvSpPr>
            <p:cNvPr id="90" name="Text Box 129"/>
            <p:cNvSpPr txBox="1">
              <a:spLocks noChangeAspect="1" noChangeArrowheads="1"/>
            </p:cNvSpPr>
            <p:nvPr/>
          </p:nvSpPr>
          <p:spPr bwMode="auto">
            <a:xfrm>
              <a:off x="12126913" y="6516481"/>
              <a:ext cx="699270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Notfallkoffer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94" name="Picture 6" descr="G:\ASGS_2013\Fachstelle\Dokumentvorlagen\Symbole\Flucht- und Rettungsplan BGV\Notfallkoffer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0589" y="6501605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Gruppieren 17"/>
          <p:cNvGrpSpPr/>
          <p:nvPr/>
        </p:nvGrpSpPr>
        <p:grpSpPr>
          <a:xfrm>
            <a:off x="11940589" y="6191250"/>
            <a:ext cx="922462" cy="254123"/>
            <a:chOff x="11940589" y="6191250"/>
            <a:chExt cx="922462" cy="254123"/>
          </a:xfrm>
        </p:grpSpPr>
        <p:sp>
          <p:nvSpPr>
            <p:cNvPr id="82" name="Text Box 91"/>
            <p:cNvSpPr txBox="1">
              <a:spLocks noChangeAspect="1" noChangeArrowheads="1"/>
            </p:cNvSpPr>
            <p:nvPr/>
          </p:nvSpPr>
          <p:spPr bwMode="auto">
            <a:xfrm>
              <a:off x="12126913" y="6209712"/>
              <a:ext cx="736138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>
                  <a:latin typeface="Arial Narrow" panose="020B0606020202030204" pitchFamily="34" charset="0"/>
                </a:rPr>
                <a:t>Notruftelefon</a:t>
              </a:r>
              <a:endParaRPr lang="de-DE" altLang="de-DE" sz="900">
                <a:latin typeface="Arial Narrow" panose="020B0606020202030204" pitchFamily="34" charset="0"/>
              </a:endParaRPr>
            </a:p>
          </p:txBody>
        </p:sp>
        <p:pic>
          <p:nvPicPr>
            <p:cNvPr id="95" name="Picture 8" descr="G:\ASGS_2013\Fachstelle\Dokumentvorlagen\Symbole\Flucht- und Rettungsplan BGV\058_brandmeldetelefon klein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0589" y="619125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uppieren 22"/>
          <p:cNvGrpSpPr/>
          <p:nvPr/>
        </p:nvGrpSpPr>
        <p:grpSpPr>
          <a:xfrm>
            <a:off x="13092292" y="6499225"/>
            <a:ext cx="980822" cy="252000"/>
            <a:chOff x="13092292" y="6499225"/>
            <a:chExt cx="980822" cy="252000"/>
          </a:xfrm>
        </p:grpSpPr>
        <p:sp>
          <p:nvSpPr>
            <p:cNvPr id="86" name="Text Box 93"/>
            <p:cNvSpPr txBox="1">
              <a:spLocks noChangeAspect="1" noChangeArrowheads="1"/>
            </p:cNvSpPr>
            <p:nvPr/>
          </p:nvSpPr>
          <p:spPr bwMode="auto">
            <a:xfrm>
              <a:off x="13296900" y="6510131"/>
              <a:ext cx="776214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Augendusche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96" name="Picture 14" descr="G:\ASGS_2013\Fachstelle\Dokumentvorlagen\Symbole\Flucht- und Rettungsplan BGV\072_augenspueleinrichtung klein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92292" y="6499225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Gruppieren 21"/>
          <p:cNvGrpSpPr/>
          <p:nvPr/>
        </p:nvGrpSpPr>
        <p:grpSpPr>
          <a:xfrm>
            <a:off x="13097436" y="6192456"/>
            <a:ext cx="849040" cy="255298"/>
            <a:chOff x="13097436" y="6192456"/>
            <a:chExt cx="849040" cy="255298"/>
          </a:xfrm>
        </p:grpSpPr>
        <p:sp>
          <p:nvSpPr>
            <p:cNvPr id="85" name="Text Box 92"/>
            <p:cNvSpPr txBox="1">
              <a:spLocks noChangeAspect="1" noChangeArrowheads="1"/>
            </p:cNvSpPr>
            <p:nvPr/>
          </p:nvSpPr>
          <p:spPr bwMode="auto">
            <a:xfrm>
              <a:off x="13296900" y="6212093"/>
              <a:ext cx="649576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>
                  <a:latin typeface="Arial Narrow" panose="020B0606020202030204" pitchFamily="34" charset="0"/>
                </a:rPr>
                <a:t>Notdusche</a:t>
              </a:r>
              <a:endParaRPr lang="de-DE" altLang="de-DE" sz="900">
                <a:latin typeface="Arial Narrow" panose="020B0606020202030204" pitchFamily="34" charset="0"/>
              </a:endParaRPr>
            </a:p>
          </p:txBody>
        </p:sp>
        <p:pic>
          <p:nvPicPr>
            <p:cNvPr id="97" name="Picture 15" descr="G:\ASGS_2013\Fachstelle\Dokumentvorlagen\Symbole\Flucht- und Rettungsplan BGV\078_notdusche klein.jp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97436" y="6192456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Gruppieren 23"/>
          <p:cNvGrpSpPr/>
          <p:nvPr/>
        </p:nvGrpSpPr>
        <p:grpSpPr>
          <a:xfrm>
            <a:off x="13091292" y="6814550"/>
            <a:ext cx="970600" cy="252123"/>
            <a:chOff x="13091292" y="6814550"/>
            <a:chExt cx="970600" cy="252123"/>
          </a:xfrm>
        </p:grpSpPr>
        <p:sp>
          <p:nvSpPr>
            <p:cNvPr id="87" name="Text Box 94"/>
            <p:cNvSpPr txBox="1">
              <a:spLocks noChangeAspect="1" noChangeArrowheads="1"/>
            </p:cNvSpPr>
            <p:nvPr/>
          </p:nvSpPr>
          <p:spPr bwMode="auto">
            <a:xfrm>
              <a:off x="13296900" y="6831012"/>
              <a:ext cx="764992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>
                  <a:latin typeface="Arial Narrow" panose="020B0606020202030204" pitchFamily="34" charset="0"/>
                </a:rPr>
                <a:t>Krankentrage</a:t>
              </a:r>
              <a:endParaRPr lang="de-DE" altLang="de-DE" sz="900">
                <a:latin typeface="Arial Narrow" panose="020B0606020202030204" pitchFamily="34" charset="0"/>
              </a:endParaRPr>
            </a:p>
          </p:txBody>
        </p:sp>
        <p:pic>
          <p:nvPicPr>
            <p:cNvPr id="98" name="Picture 16" descr="G:\ASGS_2013\Fachstelle\Dokumentvorlagen\Symbole\Flucht- und Rettungsplan BGV\075_krankentrage klein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91292" y="681455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uppieren 26"/>
          <p:cNvGrpSpPr/>
          <p:nvPr/>
        </p:nvGrpSpPr>
        <p:grpSpPr>
          <a:xfrm>
            <a:off x="14263894" y="6497431"/>
            <a:ext cx="942354" cy="252000"/>
            <a:chOff x="14263894" y="6497431"/>
            <a:chExt cx="942354" cy="252000"/>
          </a:xfrm>
        </p:grpSpPr>
        <p:sp>
          <p:nvSpPr>
            <p:cNvPr id="88" name="Text Box 95"/>
            <p:cNvSpPr txBox="1">
              <a:spLocks noChangeAspect="1" noChangeArrowheads="1"/>
            </p:cNvSpPr>
            <p:nvPr/>
          </p:nvSpPr>
          <p:spPr bwMode="auto">
            <a:xfrm>
              <a:off x="14465300" y="6513100"/>
              <a:ext cx="740948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Sammelplatz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99" name="Picture 18" descr="G:\ASGS_2013\Fachstelle\Dokumentvorlagen\Symbole\Flucht- und Rettungsplan BGV\085_sammelstelle klein.jpg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63894" y="6497431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uppieren 25"/>
          <p:cNvGrpSpPr/>
          <p:nvPr/>
        </p:nvGrpSpPr>
        <p:grpSpPr>
          <a:xfrm>
            <a:off x="14267863" y="6192456"/>
            <a:ext cx="1276618" cy="252000"/>
            <a:chOff x="14267863" y="6192456"/>
            <a:chExt cx="1276618" cy="252000"/>
          </a:xfrm>
        </p:grpSpPr>
        <p:sp>
          <p:nvSpPr>
            <p:cNvPr id="77" name="Text Box 86"/>
            <p:cNvSpPr txBox="1">
              <a:spLocks noChangeAspect="1" noChangeArrowheads="1"/>
            </p:cNvSpPr>
            <p:nvPr/>
          </p:nvSpPr>
          <p:spPr bwMode="auto">
            <a:xfrm>
              <a:off x="14465300" y="6208320"/>
              <a:ext cx="1079181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 smtClean="0">
                  <a:latin typeface="Arial Narrow" panose="020B0606020202030204" pitchFamily="34" charset="0"/>
                </a:rPr>
                <a:t>Fluchtweg / Ausgang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100" name="Picture 19" descr="G:\ASGS_2013\Fachstelle\Dokumentvorlagen\Symbole\Flucht- und Rettungsplan BGV\084_rettungsweg_notausgang_rechts klein.jpg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67863" y="6192456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Gruppieren 24"/>
          <p:cNvGrpSpPr/>
          <p:nvPr/>
        </p:nvGrpSpPr>
        <p:grpSpPr>
          <a:xfrm>
            <a:off x="14267863" y="5889625"/>
            <a:ext cx="988077" cy="252917"/>
            <a:chOff x="14267863" y="5889625"/>
            <a:chExt cx="988077" cy="252917"/>
          </a:xfrm>
        </p:grpSpPr>
        <p:sp>
          <p:nvSpPr>
            <p:cNvPr id="78" name="Text Box 87"/>
            <p:cNvSpPr txBox="1">
              <a:spLocks noChangeAspect="1" noChangeArrowheads="1"/>
            </p:cNvSpPr>
            <p:nvPr/>
          </p:nvSpPr>
          <p:spPr bwMode="auto">
            <a:xfrm>
              <a:off x="14465300" y="5906881"/>
              <a:ext cx="790640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Fluchtrichtung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101" name="Picture 21" descr="G:\ASGS_2013\Fachstelle\Dokumentvorlagen\Symbole\Flucht- und Rettungsplan BGV\091_zusatzzeichen_pfeil_rechts klein.jpg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67863" y="5889625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Gruppieren 18"/>
          <p:cNvGrpSpPr/>
          <p:nvPr/>
        </p:nvGrpSpPr>
        <p:grpSpPr>
          <a:xfrm>
            <a:off x="11940589" y="6814550"/>
            <a:ext cx="910245" cy="255504"/>
            <a:chOff x="11940589" y="6814550"/>
            <a:chExt cx="910245" cy="255504"/>
          </a:xfrm>
        </p:grpSpPr>
        <p:sp>
          <p:nvSpPr>
            <p:cNvPr id="91" name="Text Box 130"/>
            <p:cNvSpPr txBox="1">
              <a:spLocks noChangeAspect="1" noChangeArrowheads="1"/>
            </p:cNvSpPr>
            <p:nvPr/>
          </p:nvSpPr>
          <p:spPr bwMode="auto">
            <a:xfrm>
              <a:off x="12146756" y="6834393"/>
              <a:ext cx="704078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Löschdecke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102" name="Picture 29" descr="G:\ASGS_2013\Fachstelle\Dokumentvorlagen\Symbole\Flucht- und Rettungsplan BGV\Löschdecke neu klein.png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0589" y="681455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uppieren 15"/>
          <p:cNvGrpSpPr/>
          <p:nvPr/>
        </p:nvGrpSpPr>
        <p:grpSpPr>
          <a:xfrm>
            <a:off x="10771600" y="6500019"/>
            <a:ext cx="951585" cy="252000"/>
            <a:chOff x="10771600" y="6500019"/>
            <a:chExt cx="951585" cy="252000"/>
          </a:xfrm>
        </p:grpSpPr>
        <p:sp>
          <p:nvSpPr>
            <p:cNvPr id="73" name="Text Box 74"/>
            <p:cNvSpPr txBox="1">
              <a:spLocks noChangeAspect="1" noChangeArrowheads="1"/>
            </p:cNvSpPr>
            <p:nvPr/>
          </p:nvSpPr>
          <p:spPr bwMode="auto">
            <a:xfrm>
              <a:off x="10988649" y="6514687"/>
              <a:ext cx="734536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Löschposten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103" name="Picture 7" descr="G:\ASGS_2013\Fachstelle\Dokumentvorlagen\Symbole\Flucht- und Rettungsplan BGV\061_loeschschlauch klein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600" y="6500019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uppieren 16"/>
          <p:cNvGrpSpPr/>
          <p:nvPr/>
        </p:nvGrpSpPr>
        <p:grpSpPr>
          <a:xfrm>
            <a:off x="10772600" y="6817137"/>
            <a:ext cx="856219" cy="252000"/>
            <a:chOff x="10772600" y="6817137"/>
            <a:chExt cx="856219" cy="252000"/>
          </a:xfrm>
        </p:grpSpPr>
        <p:sp>
          <p:nvSpPr>
            <p:cNvPr id="74" name="Text Box 76"/>
            <p:cNvSpPr txBox="1">
              <a:spLocks noChangeAspect="1" noChangeArrowheads="1"/>
            </p:cNvSpPr>
            <p:nvPr/>
          </p:nvSpPr>
          <p:spPr bwMode="auto">
            <a:xfrm>
              <a:off x="10969625" y="6832600"/>
              <a:ext cx="659194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Handtaster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104" name="Picture 11" descr="G:\ASGS_2013\Fachstelle\Dokumentvorlagen\Symbole\Flucht- und Rettungsplan BGV\057_brandmelder klein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2600" y="6817137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9" name="Gruppieren 28"/>
          <p:cNvGrpSpPr/>
          <p:nvPr/>
        </p:nvGrpSpPr>
        <p:grpSpPr>
          <a:xfrm>
            <a:off x="15451139" y="6192631"/>
            <a:ext cx="776423" cy="252742"/>
            <a:chOff x="15451139" y="6192631"/>
            <a:chExt cx="776423" cy="252742"/>
          </a:xfrm>
        </p:grpSpPr>
        <p:sp>
          <p:nvSpPr>
            <p:cNvPr id="71" name="Text Box 70"/>
            <p:cNvSpPr txBox="1">
              <a:spLocks noChangeAspect="1" noChangeArrowheads="1"/>
            </p:cNvSpPr>
            <p:nvPr/>
          </p:nvSpPr>
          <p:spPr bwMode="auto">
            <a:xfrm>
              <a:off x="15675769" y="6209712"/>
              <a:ext cx="551793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Standort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105" name="Picture 3" descr="G:\ASGS_2013\Fachstelle\Dokumentvorlagen\Symbole\Flucht- und Rettungsplan BGV\Standortpunkt blau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51139" y="6192631"/>
              <a:ext cx="255588" cy="2492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uppieren 20"/>
          <p:cNvGrpSpPr/>
          <p:nvPr/>
        </p:nvGrpSpPr>
        <p:grpSpPr>
          <a:xfrm>
            <a:off x="13097436" y="5889625"/>
            <a:ext cx="829804" cy="252917"/>
            <a:chOff x="13097436" y="5889625"/>
            <a:chExt cx="829804" cy="252917"/>
          </a:xfrm>
        </p:grpSpPr>
        <p:sp>
          <p:nvSpPr>
            <p:cNvPr id="81" name="Text Box 90"/>
            <p:cNvSpPr txBox="1">
              <a:spLocks noChangeAspect="1" noChangeArrowheads="1"/>
            </p:cNvSpPr>
            <p:nvPr/>
          </p:nvSpPr>
          <p:spPr bwMode="auto">
            <a:xfrm>
              <a:off x="13296900" y="5906881"/>
              <a:ext cx="630340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>
                  <a:latin typeface="Arial Narrow" panose="020B0606020202030204" pitchFamily="34" charset="0"/>
                </a:rPr>
                <a:t>Erste Hilfe</a:t>
              </a:r>
              <a:endParaRPr lang="de-DE" altLang="de-DE" sz="900">
                <a:latin typeface="Arial Narrow" panose="020B0606020202030204" pitchFamily="34" charset="0"/>
              </a:endParaRPr>
            </a:p>
          </p:txBody>
        </p:sp>
        <p:pic>
          <p:nvPicPr>
            <p:cNvPr id="106" name="Picture 13" descr="G:\ASGS_2013\Fachstelle\Dokumentvorlagen\Symbole\Flucht- und Rettungsplan BGV\074_erste_hilfe klein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97436" y="5889625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" name="Gruppieren 27"/>
          <p:cNvGrpSpPr/>
          <p:nvPr/>
        </p:nvGrpSpPr>
        <p:grpSpPr>
          <a:xfrm>
            <a:off x="14263894" y="6817137"/>
            <a:ext cx="875028" cy="252000"/>
            <a:chOff x="14263894" y="6817137"/>
            <a:chExt cx="875028" cy="252000"/>
          </a:xfrm>
        </p:grpSpPr>
        <p:sp>
          <p:nvSpPr>
            <p:cNvPr id="92" name="Text Box 131"/>
            <p:cNvSpPr txBox="1">
              <a:spLocks noChangeAspect="1" noChangeArrowheads="1"/>
            </p:cNvSpPr>
            <p:nvPr/>
          </p:nvSpPr>
          <p:spPr bwMode="auto">
            <a:xfrm>
              <a:off x="14465300" y="6832600"/>
              <a:ext cx="673622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>
                  <a:latin typeface="Arial Narrow" panose="020B0606020202030204" pitchFamily="34" charset="0"/>
                </a:rPr>
                <a:t>Defibrillator</a:t>
              </a:r>
              <a:endParaRPr lang="de-DE" altLang="de-DE" sz="900">
                <a:latin typeface="Arial Narrow" panose="020B0606020202030204" pitchFamily="34" charset="0"/>
              </a:endParaRPr>
            </a:p>
          </p:txBody>
        </p:sp>
        <p:pic>
          <p:nvPicPr>
            <p:cNvPr id="107" name="Picture 17" descr="G:\ASGS_2013\Fachstelle\Dokumentvorlagen\Symbole\Flucht- und Rettungsplan BGV\073_automatisierter_externer_defibrillator klein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63894" y="6817137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8" name="Rectangle 99"/>
          <p:cNvSpPr>
            <a:spLocks noChangeArrowheads="1"/>
          </p:cNvSpPr>
          <p:nvPr/>
        </p:nvSpPr>
        <p:spPr bwMode="auto">
          <a:xfrm>
            <a:off x="10694987" y="5829300"/>
            <a:ext cx="6210300" cy="1300163"/>
          </a:xfrm>
          <a:prstGeom prst="rect">
            <a:avLst/>
          </a:prstGeom>
          <a:noFill/>
          <a:ln w="57150" cmpd="thickThin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41" name="Text Box 431"/>
          <p:cNvSpPr txBox="1">
            <a:spLocks noChangeArrowheads="1"/>
          </p:cNvSpPr>
          <p:nvPr/>
        </p:nvSpPr>
        <p:spPr bwMode="auto">
          <a:xfrm>
            <a:off x="9045960" y="1819651"/>
            <a:ext cx="1039813" cy="244475"/>
          </a:xfrm>
          <a:prstGeom prst="rect">
            <a:avLst/>
          </a:prstGeom>
          <a:solidFill>
            <a:srgbClr val="FFCC99"/>
          </a:solidFill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62025">
              <a:defRPr>
                <a:solidFill>
                  <a:schemeClr val="tx1"/>
                </a:solidFill>
                <a:latin typeface="Arial" charset="0"/>
              </a:defRPr>
            </a:lvl1pPr>
            <a:lvl2pPr defTabSz="962025">
              <a:defRPr>
                <a:solidFill>
                  <a:schemeClr val="tx1"/>
                </a:solidFill>
                <a:latin typeface="Arial" charset="0"/>
              </a:defRPr>
            </a:lvl2pPr>
            <a:lvl3pPr defTabSz="962025">
              <a:defRPr>
                <a:solidFill>
                  <a:schemeClr val="tx1"/>
                </a:solidFill>
                <a:latin typeface="Arial" charset="0"/>
              </a:defRPr>
            </a:lvl3pPr>
            <a:lvl4pPr defTabSz="962025">
              <a:defRPr>
                <a:solidFill>
                  <a:schemeClr val="tx1"/>
                </a:solidFill>
                <a:latin typeface="Arial" charset="0"/>
              </a:defRPr>
            </a:lvl4pPr>
            <a:lvl5pPr defTabSz="962025">
              <a:defRPr>
                <a:solidFill>
                  <a:schemeClr val="tx1"/>
                </a:solidFill>
                <a:latin typeface="Arial" charset="0"/>
              </a:defRPr>
            </a:lvl5pPr>
            <a:lvl6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962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altLang="de-DE" sz="1000" b="1" dirty="0"/>
              <a:t>Gemeindesaal</a:t>
            </a:r>
            <a:endParaRPr lang="de-DE" altLang="de-DE" sz="1000" b="1" dirty="0"/>
          </a:p>
        </p:txBody>
      </p:sp>
      <p:sp>
        <p:nvSpPr>
          <p:cNvPr id="142" name="Rectangle 474"/>
          <p:cNvSpPr>
            <a:spLocks noChangeAspect="1" noChangeArrowheads="1"/>
          </p:cNvSpPr>
          <p:nvPr/>
        </p:nvSpPr>
        <p:spPr bwMode="auto">
          <a:xfrm>
            <a:off x="7792967" y="1811714"/>
            <a:ext cx="236537" cy="234950"/>
          </a:xfrm>
          <a:prstGeom prst="rect">
            <a:avLst/>
          </a:prstGeom>
          <a:solidFill>
            <a:srgbClr val="A0FA78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43" name="Rectangle 475"/>
          <p:cNvSpPr>
            <a:spLocks noChangeAspect="1" noChangeArrowheads="1"/>
          </p:cNvSpPr>
          <p:nvPr/>
        </p:nvSpPr>
        <p:spPr bwMode="auto">
          <a:xfrm>
            <a:off x="8130270" y="1814684"/>
            <a:ext cx="234950" cy="234950"/>
          </a:xfrm>
          <a:prstGeom prst="rect">
            <a:avLst/>
          </a:prstGeom>
          <a:solidFill>
            <a:srgbClr val="0099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44" name="Ellipse 143"/>
          <p:cNvSpPr>
            <a:spLocks noChangeAspect="1"/>
          </p:cNvSpPr>
          <p:nvPr/>
        </p:nvSpPr>
        <p:spPr>
          <a:xfrm>
            <a:off x="8793004" y="1893189"/>
            <a:ext cx="70585" cy="72000"/>
          </a:xfrm>
          <a:prstGeom prst="ellipse">
            <a:avLst/>
          </a:prstGeom>
          <a:solidFill>
            <a:srgbClr val="CC0000"/>
          </a:solidFill>
          <a:ln w="12700"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45" name="Grafik 144" descr="G:\ASGS_2013\Direktionen\BKSD\Amt für Kultur\Museumsverwaltung + KulturellesBL\Pläne\Fluchtweg-Pfeil.jp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45" b="99183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225" y="1860159"/>
            <a:ext cx="169846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Picture 3" descr="G:\ASGS_2013\Fachstelle\Dokumentvorlagen\Symbole\Flucht- und Rettungsplan BGV\Standortpunkt blau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26" y="1815889"/>
            <a:ext cx="255588" cy="24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6" descr="G:\ASGS_2013\Fachstelle\Dokumentvorlagen\Symbole\Flucht- und Rettungsplan BGV\Notfallkoffe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82" y="1806159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7" descr="G:\ASGS_2013\Fachstelle\Dokumentvorlagen\Symbole\Flucht- und Rettungsplan BGV\061_loeschschlauch klei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026" y="1806159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8" descr="G:\ASGS_2013\Fachstelle\Dokumentvorlagen\Symbole\Flucht- und Rettungsplan BGV\058_brandmeldetelefon klein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6" y="1809888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9" descr="G:\ASGS_2013\Fachstelle\Dokumentvorlagen\Symbole\Flucht- und Rettungsplan BGV\060_feuerloescher klei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470" y="1803189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" name="Picture 11" descr="G:\ASGS_2013\Fachstelle\Dokumentvorlagen\Symbole\Flucht- und Rettungsplan BGV\057_brandmelder klein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028" y="1806159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13" descr="G:\ASGS_2013\Fachstelle\Dokumentvorlagen\Symbole\Flucht- und Rettungsplan BGV\074_erste_hilfe klein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138" y="1809888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14" descr="G:\ASGS_2013\Fachstelle\Dokumentvorlagen\Symbole\Flucht- und Rettungsplan BGV\072_augenspueleinrichtung klein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144" y="1809888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15" descr="G:\ASGS_2013\Fachstelle\Dokumentvorlagen\Symbole\Flucht- und Rettungsplan BGV\078_notdusche klein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765" y="1809681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16" descr="G:\ASGS_2013\Fachstelle\Dokumentvorlagen\Symbole\Flucht- und Rettungsplan BGV\075_krankentrage klein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301" y="1809681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17" descr="G:\ASGS_2013\Fachstelle\Dokumentvorlagen\Symbole\Flucht- und Rettungsplan BGV\073_automatisierter_externer_defibrillator klein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026" y="181092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18" descr="G:\ASGS_2013\Fachstelle\Dokumentvorlagen\Symbole\Flucht- und Rettungsplan BGV\085_sammelstelle klein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326" y="1806952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19" descr="G:\ASGS_2013\Fachstelle\Dokumentvorlagen\Symbole\Flucht- und Rettungsplan BGV\084_rettungsweg_notausgang_rechts klein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451" y="1806952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20" descr="G:\ASGS_2013\Fachstelle\Dokumentvorlagen\Symbole\Flucht- und Rettungsplan BGV\083_rettungsweg_notausgang_links klein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826" y="1808745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21" descr="G:\ASGS_2013\Fachstelle\Dokumentvorlagen\Symbole\Flucht- und Rettungsplan BGV\091_zusatzzeichen_pfeil_rechts klein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407" y="1806159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22" descr="G:\ASGS_2013\Fachstelle\Dokumentvorlagen\Symbole\Flucht- und Rettungsplan BGV\093_zusatzzeichen_pfeil_rechts_unten klein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813" y="1807158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23" descr="G:\ASGS_2013\Fachstelle\Dokumentvorlagen\Symbole\Flucht- und Rettungsplan BGV\094_zusatzzeichen_pfeil_unten klein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775" y="1808745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24" descr="G:\ASGS_2013\Fachstelle\Dokumentvorlagen\Symbole\Flucht- und Rettungsplan BGV\088_zusatzzeichen_pfeil_links_unten klein.jp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451" y="1809888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Picture 25" descr="G:\ASGS_2013\Fachstelle\Dokumentvorlagen\Symbole\Flucht- und Rettungsplan BGV\086_zusatzzeichen_pfeil_links klein.jp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856" y="1809888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" name="Picture 26" descr="G:\ASGS_2013\Fachstelle\Dokumentvorlagen\Symbole\Flucht- und Rettungsplan BGV\087_zusatzzeichen_pfeil_links_oben klein.jp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265" y="1807158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27" descr="G:\ASGS_2013\Fachstelle\Dokumentvorlagen\Symbole\Flucht- und Rettungsplan BGV\090_zusatzzeichen_pfeil_oben klein.jp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154" y="1809888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28" descr="G:\ASGS_2013\Fachstelle\Dokumentvorlagen\Symbole\Flucht- und Rettungsplan BGV\092_zusatzzeichen_pfeil_rechts_oben klein.jpg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004" y="1809888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29" descr="G:\ASGS_2013\Fachstelle\Dokumentvorlagen\Symbole\Flucht- und Rettungsplan BGV\Löschdecke neu klein.pn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724" y="1810920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1" name="Gruppieren 220"/>
          <p:cNvGrpSpPr/>
          <p:nvPr/>
        </p:nvGrpSpPr>
        <p:grpSpPr>
          <a:xfrm>
            <a:off x="15477463" y="6497431"/>
            <a:ext cx="1427824" cy="235661"/>
            <a:chOff x="10869205" y="5068680"/>
            <a:chExt cx="1427824" cy="235661"/>
          </a:xfrm>
        </p:grpSpPr>
        <p:sp>
          <p:nvSpPr>
            <p:cNvPr id="222" name="Rectangle 366"/>
            <p:cNvSpPr>
              <a:spLocks noChangeAspect="1" noChangeArrowheads="1"/>
            </p:cNvSpPr>
            <p:nvPr/>
          </p:nvSpPr>
          <p:spPr bwMode="auto">
            <a:xfrm>
              <a:off x="10869205" y="5068680"/>
              <a:ext cx="236537" cy="234950"/>
            </a:xfrm>
            <a:prstGeom prst="rect">
              <a:avLst/>
            </a:prstGeom>
            <a:solidFill>
              <a:srgbClr val="A0FA78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23" name="Text Box 370"/>
            <p:cNvSpPr txBox="1">
              <a:spLocks noChangeAspect="1" noChangeArrowheads="1"/>
            </p:cNvSpPr>
            <p:nvPr/>
          </p:nvSpPr>
          <p:spPr bwMode="auto">
            <a:xfrm>
              <a:off x="11131286" y="5068680"/>
              <a:ext cx="1165743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 smtClean="0">
                  <a:latin typeface="Arial Narrow" panose="020B0606020202030204" pitchFamily="34" charset="0"/>
                </a:rPr>
                <a:t>Horizontaler Fluchtweg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24" name="Gruppieren 223"/>
          <p:cNvGrpSpPr/>
          <p:nvPr/>
        </p:nvGrpSpPr>
        <p:grpSpPr>
          <a:xfrm>
            <a:off x="15476669" y="6817137"/>
            <a:ext cx="1320641" cy="235661"/>
            <a:chOff x="10869205" y="5384675"/>
            <a:chExt cx="1320641" cy="235661"/>
          </a:xfrm>
        </p:grpSpPr>
        <p:sp>
          <p:nvSpPr>
            <p:cNvPr id="225" name="Rectangle 367"/>
            <p:cNvSpPr>
              <a:spLocks noChangeAspect="1" noChangeArrowheads="1"/>
            </p:cNvSpPr>
            <p:nvPr/>
          </p:nvSpPr>
          <p:spPr bwMode="auto">
            <a:xfrm>
              <a:off x="10869205" y="5385386"/>
              <a:ext cx="234950" cy="234950"/>
            </a:xfrm>
            <a:prstGeom prst="rect">
              <a:avLst/>
            </a:prstGeom>
            <a:solidFill>
              <a:srgbClr val="0099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26" name="Text Box 371"/>
            <p:cNvSpPr txBox="1">
              <a:spLocks noChangeAspect="1" noChangeArrowheads="1"/>
            </p:cNvSpPr>
            <p:nvPr/>
          </p:nvSpPr>
          <p:spPr bwMode="auto">
            <a:xfrm>
              <a:off x="11136313" y="5384675"/>
              <a:ext cx="1053533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 smtClean="0">
                  <a:latin typeface="Arial Narrow" panose="020B0606020202030204" pitchFamily="34" charset="0"/>
                </a:rPr>
                <a:t>Vertikaler </a:t>
              </a:r>
              <a:r>
                <a:rPr lang="de-CH" altLang="de-DE" sz="900" dirty="0">
                  <a:latin typeface="Arial Narrow" panose="020B0606020202030204" pitchFamily="34" charset="0"/>
                </a:rPr>
                <a:t>Fluchtweg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27" name="Gruppieren 226"/>
          <p:cNvGrpSpPr/>
          <p:nvPr/>
        </p:nvGrpSpPr>
        <p:grpSpPr>
          <a:xfrm>
            <a:off x="1991115" y="3650835"/>
            <a:ext cx="958090" cy="252917"/>
            <a:chOff x="10771600" y="6191250"/>
            <a:chExt cx="958090" cy="252917"/>
          </a:xfrm>
        </p:grpSpPr>
        <p:sp>
          <p:nvSpPr>
            <p:cNvPr id="228" name="Text Box 72"/>
            <p:cNvSpPr txBox="1">
              <a:spLocks noChangeAspect="1" noChangeArrowheads="1"/>
            </p:cNvSpPr>
            <p:nvPr/>
          </p:nvSpPr>
          <p:spPr bwMode="auto">
            <a:xfrm>
              <a:off x="10979124" y="6208506"/>
              <a:ext cx="750566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Feuerlöscher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229" name="Picture 9" descr="G:\ASGS_2013\Fachstelle\Dokumentvorlagen\Symbole\Flucht- und Rettungsplan BGV\060_feuerloescher klein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600" y="619125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0" name="Gruppieren 229"/>
          <p:cNvGrpSpPr/>
          <p:nvPr/>
        </p:nvGrpSpPr>
        <p:grpSpPr>
          <a:xfrm>
            <a:off x="3160104" y="3961190"/>
            <a:ext cx="885594" cy="252000"/>
            <a:chOff x="11940589" y="6501605"/>
            <a:chExt cx="885594" cy="252000"/>
          </a:xfrm>
        </p:grpSpPr>
        <p:sp>
          <p:nvSpPr>
            <p:cNvPr id="231" name="Text Box 129"/>
            <p:cNvSpPr txBox="1">
              <a:spLocks noChangeAspect="1" noChangeArrowheads="1"/>
            </p:cNvSpPr>
            <p:nvPr/>
          </p:nvSpPr>
          <p:spPr bwMode="auto">
            <a:xfrm>
              <a:off x="12126913" y="6516481"/>
              <a:ext cx="699270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Notfallkoffer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232" name="Picture 6" descr="G:\ASGS_2013\Fachstelle\Dokumentvorlagen\Symbole\Flucht- und Rettungsplan BGV\Notfallkoffer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0589" y="6501605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3" name="Gruppieren 232"/>
          <p:cNvGrpSpPr/>
          <p:nvPr/>
        </p:nvGrpSpPr>
        <p:grpSpPr>
          <a:xfrm>
            <a:off x="3160104" y="3650835"/>
            <a:ext cx="922462" cy="254123"/>
            <a:chOff x="11940589" y="6191250"/>
            <a:chExt cx="922462" cy="254123"/>
          </a:xfrm>
        </p:grpSpPr>
        <p:sp>
          <p:nvSpPr>
            <p:cNvPr id="234" name="Text Box 91"/>
            <p:cNvSpPr txBox="1">
              <a:spLocks noChangeAspect="1" noChangeArrowheads="1"/>
            </p:cNvSpPr>
            <p:nvPr/>
          </p:nvSpPr>
          <p:spPr bwMode="auto">
            <a:xfrm>
              <a:off x="12126913" y="6209712"/>
              <a:ext cx="736138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>
                  <a:latin typeface="Arial Narrow" panose="020B0606020202030204" pitchFamily="34" charset="0"/>
                </a:rPr>
                <a:t>Notruftelefon</a:t>
              </a:r>
              <a:endParaRPr lang="de-DE" altLang="de-DE" sz="900">
                <a:latin typeface="Arial Narrow" panose="020B0606020202030204" pitchFamily="34" charset="0"/>
              </a:endParaRPr>
            </a:p>
          </p:txBody>
        </p:sp>
        <p:pic>
          <p:nvPicPr>
            <p:cNvPr id="235" name="Picture 8" descr="G:\ASGS_2013\Fachstelle\Dokumentvorlagen\Symbole\Flucht- und Rettungsplan BGV\058_brandmeldetelefon klein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0589" y="619125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6" name="Gruppieren 235"/>
          <p:cNvGrpSpPr/>
          <p:nvPr/>
        </p:nvGrpSpPr>
        <p:grpSpPr>
          <a:xfrm>
            <a:off x="4311807" y="3958810"/>
            <a:ext cx="980822" cy="252000"/>
            <a:chOff x="13092292" y="6499225"/>
            <a:chExt cx="980822" cy="252000"/>
          </a:xfrm>
        </p:grpSpPr>
        <p:sp>
          <p:nvSpPr>
            <p:cNvPr id="237" name="Text Box 93"/>
            <p:cNvSpPr txBox="1">
              <a:spLocks noChangeAspect="1" noChangeArrowheads="1"/>
            </p:cNvSpPr>
            <p:nvPr/>
          </p:nvSpPr>
          <p:spPr bwMode="auto">
            <a:xfrm>
              <a:off x="13296900" y="6510131"/>
              <a:ext cx="776214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Augendusche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238" name="Picture 14" descr="G:\ASGS_2013\Fachstelle\Dokumentvorlagen\Symbole\Flucht- und Rettungsplan BGV\072_augenspueleinrichtung klein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92292" y="6499225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9" name="Gruppieren 238"/>
          <p:cNvGrpSpPr/>
          <p:nvPr/>
        </p:nvGrpSpPr>
        <p:grpSpPr>
          <a:xfrm>
            <a:off x="4316951" y="3652041"/>
            <a:ext cx="849040" cy="255298"/>
            <a:chOff x="13097436" y="6192456"/>
            <a:chExt cx="849040" cy="255298"/>
          </a:xfrm>
        </p:grpSpPr>
        <p:sp>
          <p:nvSpPr>
            <p:cNvPr id="240" name="Text Box 92"/>
            <p:cNvSpPr txBox="1">
              <a:spLocks noChangeAspect="1" noChangeArrowheads="1"/>
            </p:cNvSpPr>
            <p:nvPr/>
          </p:nvSpPr>
          <p:spPr bwMode="auto">
            <a:xfrm>
              <a:off x="13296900" y="6212093"/>
              <a:ext cx="649576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>
                  <a:latin typeface="Arial Narrow" panose="020B0606020202030204" pitchFamily="34" charset="0"/>
                </a:rPr>
                <a:t>Notdusche</a:t>
              </a:r>
              <a:endParaRPr lang="de-DE" altLang="de-DE" sz="900">
                <a:latin typeface="Arial Narrow" panose="020B0606020202030204" pitchFamily="34" charset="0"/>
              </a:endParaRPr>
            </a:p>
          </p:txBody>
        </p:sp>
        <p:pic>
          <p:nvPicPr>
            <p:cNvPr id="241" name="Picture 15" descr="G:\ASGS_2013\Fachstelle\Dokumentvorlagen\Symbole\Flucht- und Rettungsplan BGV\078_notdusche klein.jp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97436" y="6192456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2" name="Gruppieren 241"/>
          <p:cNvGrpSpPr/>
          <p:nvPr/>
        </p:nvGrpSpPr>
        <p:grpSpPr>
          <a:xfrm>
            <a:off x="4310807" y="4274135"/>
            <a:ext cx="970600" cy="252123"/>
            <a:chOff x="13091292" y="6814550"/>
            <a:chExt cx="970600" cy="252123"/>
          </a:xfrm>
        </p:grpSpPr>
        <p:sp>
          <p:nvSpPr>
            <p:cNvPr id="243" name="Text Box 94"/>
            <p:cNvSpPr txBox="1">
              <a:spLocks noChangeAspect="1" noChangeArrowheads="1"/>
            </p:cNvSpPr>
            <p:nvPr/>
          </p:nvSpPr>
          <p:spPr bwMode="auto">
            <a:xfrm>
              <a:off x="13296900" y="6831012"/>
              <a:ext cx="764992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>
                  <a:latin typeface="Arial Narrow" panose="020B0606020202030204" pitchFamily="34" charset="0"/>
                </a:rPr>
                <a:t>Krankentrage</a:t>
              </a:r>
              <a:endParaRPr lang="de-DE" altLang="de-DE" sz="900">
                <a:latin typeface="Arial Narrow" panose="020B0606020202030204" pitchFamily="34" charset="0"/>
              </a:endParaRPr>
            </a:p>
          </p:txBody>
        </p:sp>
        <p:pic>
          <p:nvPicPr>
            <p:cNvPr id="244" name="Picture 16" descr="G:\ASGS_2013\Fachstelle\Dokumentvorlagen\Symbole\Flucht- und Rettungsplan BGV\075_krankentrage klein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91292" y="681455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5" name="Gruppieren 244"/>
          <p:cNvGrpSpPr/>
          <p:nvPr/>
        </p:nvGrpSpPr>
        <p:grpSpPr>
          <a:xfrm>
            <a:off x="5483409" y="3957016"/>
            <a:ext cx="942354" cy="252000"/>
            <a:chOff x="14263894" y="6497431"/>
            <a:chExt cx="942354" cy="252000"/>
          </a:xfrm>
        </p:grpSpPr>
        <p:sp>
          <p:nvSpPr>
            <p:cNvPr id="246" name="Text Box 95"/>
            <p:cNvSpPr txBox="1">
              <a:spLocks noChangeAspect="1" noChangeArrowheads="1"/>
            </p:cNvSpPr>
            <p:nvPr/>
          </p:nvSpPr>
          <p:spPr bwMode="auto">
            <a:xfrm>
              <a:off x="14465300" y="6513100"/>
              <a:ext cx="740948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Sammelplatz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247" name="Picture 18" descr="G:\ASGS_2013\Fachstelle\Dokumentvorlagen\Symbole\Flucht- und Rettungsplan BGV\085_sammelstelle klein.jpg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63894" y="6497431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8" name="Gruppieren 247"/>
          <p:cNvGrpSpPr/>
          <p:nvPr/>
        </p:nvGrpSpPr>
        <p:grpSpPr>
          <a:xfrm>
            <a:off x="5487378" y="3652041"/>
            <a:ext cx="1276618" cy="252000"/>
            <a:chOff x="14267863" y="6192456"/>
            <a:chExt cx="1276618" cy="252000"/>
          </a:xfrm>
        </p:grpSpPr>
        <p:sp>
          <p:nvSpPr>
            <p:cNvPr id="249" name="Text Box 86"/>
            <p:cNvSpPr txBox="1">
              <a:spLocks noChangeAspect="1" noChangeArrowheads="1"/>
            </p:cNvSpPr>
            <p:nvPr/>
          </p:nvSpPr>
          <p:spPr bwMode="auto">
            <a:xfrm>
              <a:off x="14465300" y="6208320"/>
              <a:ext cx="1079181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 smtClean="0">
                  <a:latin typeface="Arial Narrow" panose="020B0606020202030204" pitchFamily="34" charset="0"/>
                </a:rPr>
                <a:t>Fluchtweg / Ausgang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250" name="Picture 19" descr="G:\ASGS_2013\Fachstelle\Dokumentvorlagen\Symbole\Flucht- und Rettungsplan BGV\084_rettungsweg_notausgang_rechts klein.jpg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67863" y="6192456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1" name="Gruppieren 250"/>
          <p:cNvGrpSpPr/>
          <p:nvPr/>
        </p:nvGrpSpPr>
        <p:grpSpPr>
          <a:xfrm>
            <a:off x="5487378" y="3349210"/>
            <a:ext cx="988077" cy="252917"/>
            <a:chOff x="14267863" y="5889625"/>
            <a:chExt cx="988077" cy="252917"/>
          </a:xfrm>
        </p:grpSpPr>
        <p:sp>
          <p:nvSpPr>
            <p:cNvPr id="252" name="Text Box 87"/>
            <p:cNvSpPr txBox="1">
              <a:spLocks noChangeAspect="1" noChangeArrowheads="1"/>
            </p:cNvSpPr>
            <p:nvPr/>
          </p:nvSpPr>
          <p:spPr bwMode="auto">
            <a:xfrm>
              <a:off x="14465300" y="5906881"/>
              <a:ext cx="790640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Fluchtrichtung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253" name="Picture 21" descr="G:\ASGS_2013\Fachstelle\Dokumentvorlagen\Symbole\Flucht- und Rettungsplan BGV\091_zusatzzeichen_pfeil_rechts klein.jpg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67863" y="5889625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4" name="Gruppieren 253"/>
          <p:cNvGrpSpPr/>
          <p:nvPr/>
        </p:nvGrpSpPr>
        <p:grpSpPr>
          <a:xfrm>
            <a:off x="3160104" y="4274135"/>
            <a:ext cx="910245" cy="255504"/>
            <a:chOff x="11940589" y="6814550"/>
            <a:chExt cx="910245" cy="255504"/>
          </a:xfrm>
        </p:grpSpPr>
        <p:sp>
          <p:nvSpPr>
            <p:cNvPr id="255" name="Text Box 130"/>
            <p:cNvSpPr txBox="1">
              <a:spLocks noChangeAspect="1" noChangeArrowheads="1"/>
            </p:cNvSpPr>
            <p:nvPr/>
          </p:nvSpPr>
          <p:spPr bwMode="auto">
            <a:xfrm>
              <a:off x="12146756" y="6834393"/>
              <a:ext cx="704078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Löschdecke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256" name="Picture 29" descr="G:\ASGS_2013\Fachstelle\Dokumentvorlagen\Symbole\Flucht- und Rettungsplan BGV\Löschdecke neu klein.png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40589" y="6814550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7" name="Gruppieren 256"/>
          <p:cNvGrpSpPr/>
          <p:nvPr/>
        </p:nvGrpSpPr>
        <p:grpSpPr>
          <a:xfrm>
            <a:off x="1991115" y="3959604"/>
            <a:ext cx="951585" cy="252000"/>
            <a:chOff x="10771600" y="6500019"/>
            <a:chExt cx="951585" cy="252000"/>
          </a:xfrm>
        </p:grpSpPr>
        <p:sp>
          <p:nvSpPr>
            <p:cNvPr id="258" name="Text Box 74"/>
            <p:cNvSpPr txBox="1">
              <a:spLocks noChangeAspect="1" noChangeArrowheads="1"/>
            </p:cNvSpPr>
            <p:nvPr/>
          </p:nvSpPr>
          <p:spPr bwMode="auto">
            <a:xfrm>
              <a:off x="10988649" y="6514687"/>
              <a:ext cx="734536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Löschposten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259" name="Picture 7" descr="G:\ASGS_2013\Fachstelle\Dokumentvorlagen\Symbole\Flucht- und Rettungsplan BGV\061_loeschschlauch klein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1600" y="6500019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0" name="Gruppieren 259"/>
          <p:cNvGrpSpPr/>
          <p:nvPr/>
        </p:nvGrpSpPr>
        <p:grpSpPr>
          <a:xfrm>
            <a:off x="1992115" y="4276722"/>
            <a:ext cx="856219" cy="252000"/>
            <a:chOff x="10772600" y="6817137"/>
            <a:chExt cx="856219" cy="252000"/>
          </a:xfrm>
        </p:grpSpPr>
        <p:sp>
          <p:nvSpPr>
            <p:cNvPr id="261" name="Text Box 76"/>
            <p:cNvSpPr txBox="1">
              <a:spLocks noChangeAspect="1" noChangeArrowheads="1"/>
            </p:cNvSpPr>
            <p:nvPr/>
          </p:nvSpPr>
          <p:spPr bwMode="auto">
            <a:xfrm>
              <a:off x="10969625" y="6832600"/>
              <a:ext cx="659194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Handtaster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262" name="Picture 11" descr="G:\ASGS_2013\Fachstelle\Dokumentvorlagen\Symbole\Flucht- und Rettungsplan BGV\057_brandmelder klein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2600" y="6817137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3" name="Gruppieren 262"/>
          <p:cNvGrpSpPr/>
          <p:nvPr/>
        </p:nvGrpSpPr>
        <p:grpSpPr>
          <a:xfrm>
            <a:off x="6670654" y="3652216"/>
            <a:ext cx="776423" cy="252742"/>
            <a:chOff x="15451139" y="6192631"/>
            <a:chExt cx="776423" cy="252742"/>
          </a:xfrm>
        </p:grpSpPr>
        <p:sp>
          <p:nvSpPr>
            <p:cNvPr id="264" name="Text Box 70"/>
            <p:cNvSpPr txBox="1">
              <a:spLocks noChangeAspect="1" noChangeArrowheads="1"/>
            </p:cNvSpPr>
            <p:nvPr/>
          </p:nvSpPr>
          <p:spPr bwMode="auto">
            <a:xfrm>
              <a:off x="15675769" y="6209712"/>
              <a:ext cx="551793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>
                  <a:latin typeface="Arial Narrow" panose="020B0606020202030204" pitchFamily="34" charset="0"/>
                </a:rPr>
                <a:t>Standort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  <p:pic>
          <p:nvPicPr>
            <p:cNvPr id="265" name="Picture 3" descr="G:\ASGS_2013\Fachstelle\Dokumentvorlagen\Symbole\Flucht- und Rettungsplan BGV\Standortpunkt blau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51139" y="6192631"/>
              <a:ext cx="255588" cy="2492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6" name="Gruppieren 265"/>
          <p:cNvGrpSpPr/>
          <p:nvPr/>
        </p:nvGrpSpPr>
        <p:grpSpPr>
          <a:xfrm>
            <a:off x="4316951" y="3349210"/>
            <a:ext cx="829804" cy="252917"/>
            <a:chOff x="13097436" y="5889625"/>
            <a:chExt cx="829804" cy="252917"/>
          </a:xfrm>
        </p:grpSpPr>
        <p:sp>
          <p:nvSpPr>
            <p:cNvPr id="267" name="Text Box 90"/>
            <p:cNvSpPr txBox="1">
              <a:spLocks noChangeAspect="1" noChangeArrowheads="1"/>
            </p:cNvSpPr>
            <p:nvPr/>
          </p:nvSpPr>
          <p:spPr bwMode="auto">
            <a:xfrm>
              <a:off x="13296900" y="5906881"/>
              <a:ext cx="630340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>
                  <a:latin typeface="Arial Narrow" panose="020B0606020202030204" pitchFamily="34" charset="0"/>
                </a:rPr>
                <a:t>Erste Hilfe</a:t>
              </a:r>
              <a:endParaRPr lang="de-DE" altLang="de-DE" sz="900">
                <a:latin typeface="Arial Narrow" panose="020B0606020202030204" pitchFamily="34" charset="0"/>
              </a:endParaRPr>
            </a:p>
          </p:txBody>
        </p:sp>
        <p:pic>
          <p:nvPicPr>
            <p:cNvPr id="268" name="Picture 13" descr="G:\ASGS_2013\Fachstelle\Dokumentvorlagen\Symbole\Flucht- und Rettungsplan BGV\074_erste_hilfe klein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97436" y="5889625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9" name="Gruppieren 268"/>
          <p:cNvGrpSpPr/>
          <p:nvPr/>
        </p:nvGrpSpPr>
        <p:grpSpPr>
          <a:xfrm>
            <a:off x="5483409" y="4276722"/>
            <a:ext cx="875028" cy="252000"/>
            <a:chOff x="14263894" y="6817137"/>
            <a:chExt cx="875028" cy="252000"/>
          </a:xfrm>
        </p:grpSpPr>
        <p:sp>
          <p:nvSpPr>
            <p:cNvPr id="270" name="Text Box 131"/>
            <p:cNvSpPr txBox="1">
              <a:spLocks noChangeAspect="1" noChangeArrowheads="1"/>
            </p:cNvSpPr>
            <p:nvPr/>
          </p:nvSpPr>
          <p:spPr bwMode="auto">
            <a:xfrm>
              <a:off x="14465300" y="6832600"/>
              <a:ext cx="673622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>
                  <a:latin typeface="Arial Narrow" panose="020B0606020202030204" pitchFamily="34" charset="0"/>
                </a:rPr>
                <a:t>Defibrillator</a:t>
              </a:r>
              <a:endParaRPr lang="de-DE" altLang="de-DE" sz="900">
                <a:latin typeface="Arial Narrow" panose="020B0606020202030204" pitchFamily="34" charset="0"/>
              </a:endParaRPr>
            </a:p>
          </p:txBody>
        </p:sp>
        <p:pic>
          <p:nvPicPr>
            <p:cNvPr id="271" name="Picture 17" descr="G:\ASGS_2013\Fachstelle\Dokumentvorlagen\Symbole\Flucht- und Rettungsplan BGV\073_automatisierter_externer_defibrillator klein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63894" y="6817137"/>
              <a:ext cx="252000" cy="25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2" name="Rectangle 99"/>
          <p:cNvSpPr>
            <a:spLocks noChangeArrowheads="1"/>
          </p:cNvSpPr>
          <p:nvPr/>
        </p:nvSpPr>
        <p:spPr bwMode="auto">
          <a:xfrm>
            <a:off x="1914502" y="3288885"/>
            <a:ext cx="6210300" cy="1300163"/>
          </a:xfrm>
          <a:prstGeom prst="rect">
            <a:avLst/>
          </a:prstGeom>
          <a:noFill/>
          <a:ln w="57150" cmpd="thickThin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grpSp>
        <p:nvGrpSpPr>
          <p:cNvPr id="273" name="Gruppieren 272"/>
          <p:cNvGrpSpPr/>
          <p:nvPr/>
        </p:nvGrpSpPr>
        <p:grpSpPr>
          <a:xfrm>
            <a:off x="6690968" y="3971179"/>
            <a:ext cx="1370059" cy="236955"/>
            <a:chOff x="10869205" y="5066675"/>
            <a:chExt cx="1370059" cy="236955"/>
          </a:xfrm>
        </p:grpSpPr>
        <p:sp>
          <p:nvSpPr>
            <p:cNvPr id="274" name="Rectangle 366"/>
            <p:cNvSpPr>
              <a:spLocks noChangeAspect="1" noChangeArrowheads="1"/>
            </p:cNvSpPr>
            <p:nvPr/>
          </p:nvSpPr>
          <p:spPr bwMode="auto">
            <a:xfrm>
              <a:off x="10869205" y="5068680"/>
              <a:ext cx="236537" cy="234950"/>
            </a:xfrm>
            <a:prstGeom prst="rect">
              <a:avLst/>
            </a:prstGeom>
            <a:solidFill>
              <a:srgbClr val="A0FA78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75" name="Text Box 370"/>
            <p:cNvSpPr txBox="1">
              <a:spLocks noChangeAspect="1" noChangeArrowheads="1"/>
            </p:cNvSpPr>
            <p:nvPr/>
          </p:nvSpPr>
          <p:spPr bwMode="auto">
            <a:xfrm>
              <a:off x="11073521" y="5066675"/>
              <a:ext cx="1165743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 smtClean="0">
                  <a:latin typeface="Arial Narrow" panose="020B0606020202030204" pitchFamily="34" charset="0"/>
                </a:rPr>
                <a:t>Horizontaler Fluchtweg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76" name="Gruppieren 275"/>
          <p:cNvGrpSpPr/>
          <p:nvPr/>
        </p:nvGrpSpPr>
        <p:grpSpPr>
          <a:xfrm>
            <a:off x="6696184" y="4284891"/>
            <a:ext cx="1252633" cy="235661"/>
            <a:chOff x="10869205" y="5384675"/>
            <a:chExt cx="1252633" cy="235661"/>
          </a:xfrm>
        </p:grpSpPr>
        <p:sp>
          <p:nvSpPr>
            <p:cNvPr id="277" name="Rectangle 367"/>
            <p:cNvSpPr>
              <a:spLocks noChangeAspect="1" noChangeArrowheads="1"/>
            </p:cNvSpPr>
            <p:nvPr/>
          </p:nvSpPr>
          <p:spPr bwMode="auto">
            <a:xfrm>
              <a:off x="10869205" y="5385386"/>
              <a:ext cx="234950" cy="234950"/>
            </a:xfrm>
            <a:prstGeom prst="rect">
              <a:avLst/>
            </a:prstGeom>
            <a:solidFill>
              <a:srgbClr val="0099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78" name="Text Box 371"/>
            <p:cNvSpPr txBox="1">
              <a:spLocks noChangeAspect="1" noChangeArrowheads="1"/>
            </p:cNvSpPr>
            <p:nvPr/>
          </p:nvSpPr>
          <p:spPr bwMode="auto">
            <a:xfrm>
              <a:off x="11068305" y="5384675"/>
              <a:ext cx="1053533" cy="235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6222" tIns="48111" rIns="96222" bIns="48111">
              <a:spAutoFit/>
            </a:bodyPr>
            <a:lstStyle>
              <a:lvl1pPr defTabSz="962025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81013" defTabSz="962025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62025" defTabSz="962025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43038" defTabSz="962025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24050" defTabSz="962025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812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84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956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52850" defTabSz="9620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CH" altLang="de-DE" sz="900" dirty="0" smtClean="0">
                  <a:latin typeface="Arial Narrow" panose="020B0606020202030204" pitchFamily="34" charset="0"/>
                </a:rPr>
                <a:t>Vertikaler </a:t>
              </a:r>
              <a:r>
                <a:rPr lang="de-CH" altLang="de-DE" sz="900" dirty="0">
                  <a:latin typeface="Arial Narrow" panose="020B0606020202030204" pitchFamily="34" charset="0"/>
                </a:rPr>
                <a:t>Fluchtweg</a:t>
              </a:r>
              <a:endParaRPr lang="de-DE" altLang="de-DE" sz="9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219" name="Rechteck 218"/>
          <p:cNvSpPr/>
          <p:nvPr/>
        </p:nvSpPr>
        <p:spPr>
          <a:xfrm>
            <a:off x="8900413" y="7959669"/>
            <a:ext cx="998447" cy="303212"/>
          </a:xfrm>
          <a:prstGeom prst="rect">
            <a:avLst/>
          </a:prstGeom>
          <a:noFill/>
          <a:ln w="127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220" name="Gewinkelte Verbindung 219"/>
          <p:cNvCxnSpPr/>
          <p:nvPr/>
        </p:nvCxnSpPr>
        <p:spPr>
          <a:xfrm>
            <a:off x="7447077" y="7959669"/>
            <a:ext cx="1402004" cy="258385"/>
          </a:xfrm>
          <a:prstGeom prst="bentConnector3">
            <a:avLst>
              <a:gd name="adj1" fmla="val 50000"/>
            </a:avLst>
          </a:prstGeom>
          <a:ln w="127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10a-fluchtplan-vorlage-1-quer">
  <a:themeElements>
    <a:clrScheme name="N10a-fluchtplan-vorlage-1-qu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10a-fluchtplan-vorlage-1-qu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20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20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10a-fluchtplan-vorlage-1-qu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10a-fluchtplan-vorlage-1-qu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10a-fluchtplan-vorlage-1-qu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10a-fluchtplan-vorlage-1-qu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10a-fluchtplan-vorlage-1-qu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10a-fluchtplan-vorlage-1-qu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10a-fluchtplan-vorlage-1-qu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10a-fluchtplan-vorlage-1-qu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10a-fluchtplan-vorlage-1-qu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10a-fluchtplan-vorlage-1-qu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10a-fluchtplan-vorlage-1-qu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10a-fluchtplan-vorlage-1-qu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N10a-fluchtplan-vorlage-1-quer</Template>
  <TotalTime>0</TotalTime>
  <Words>116</Words>
  <Application>Microsoft Office PowerPoint</Application>
  <PresentationFormat>Benutzerdefiniert</PresentationFormat>
  <Paragraphs>78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N10a-fluchtplan-vorlage-1-quer</vt:lpstr>
      <vt:lpstr>PowerPoint-Präsentation</vt:lpstr>
      <vt:lpstr>PowerPoint-Präsentation</vt:lpstr>
    </vt:vector>
  </TitlesOfParts>
  <Company>BGV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Fachstelle ASGS</dc:creator>
  <cp:lastModifiedBy>Andre Schneider</cp:lastModifiedBy>
  <cp:revision>36</cp:revision>
  <cp:lastPrinted>2019-01-24T14:32:02Z</cp:lastPrinted>
  <dcterms:created xsi:type="dcterms:W3CDTF">2007-10-16T14:13:01Z</dcterms:created>
  <dcterms:modified xsi:type="dcterms:W3CDTF">2019-01-24T14:32:13Z</dcterms:modified>
</cp:coreProperties>
</file>